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14"/>
  </p:notesMasterIdLst>
  <p:sldIdLst>
    <p:sldId id="256" r:id="rId3"/>
    <p:sldId id="257" r:id="rId4"/>
    <p:sldId id="268" r:id="rId5"/>
    <p:sldId id="269" r:id="rId6"/>
    <p:sldId id="270" r:id="rId7"/>
    <p:sldId id="271" r:id="rId8"/>
    <p:sldId id="265" r:id="rId9"/>
    <p:sldId id="266" r:id="rId10"/>
    <p:sldId id="272" r:id="rId11"/>
    <p:sldId id="273" r:id="rId12"/>
    <p:sldId id="274" r:id="rId13"/>
  </p:sldIdLst>
  <p:sldSz cx="12192000" cy="6858000"/>
  <p:notesSz cx="20104100" cy="1130935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Roboto Light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kLEdm1x+ziX17qAdUQ0ezruMt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131"/>
    <a:srgbClr val="76393A"/>
    <a:srgbClr val="FD8B76"/>
    <a:srgbClr val="767171"/>
    <a:srgbClr val="8A9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BBFB23-7A2A-4431-A6A1-1FEEAF5CB64E}">
  <a:tblStyle styleId="{21BBFB23-7A2A-4431-A6A1-1FEEAF5CB64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88B23F-F705-4F90-A7C1-759BF4404C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3"/>
  </p:normalViewPr>
  <p:slideViewPr>
    <p:cSldViewPr snapToGrid="0">
      <p:cViewPr varScale="1">
        <p:scale>
          <a:sx n="112" d="100"/>
          <a:sy n="112" d="100"/>
        </p:scale>
        <p:origin x="480" y="184"/>
      </p:cViewPr>
      <p:guideLst>
        <p:guide orient="horz" pos="1440"/>
        <p:guide pos="72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786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1"/>
          <p:cNvSpPr/>
          <p:nvPr/>
        </p:nvSpPr>
        <p:spPr>
          <a:xfrm>
            <a:off x="7799683" y="3367089"/>
            <a:ext cx="3061478" cy="3061263"/>
          </a:xfrm>
          <a:custGeom>
            <a:avLst/>
            <a:gdLst/>
            <a:ahLst/>
            <a:cxnLst/>
            <a:rect l="l" t="t" r="r" b="b"/>
            <a:pathLst>
              <a:path w="5048250" h="5048250" extrusionOk="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0" y="1"/>
            <a:ext cx="12192000" cy="6735935"/>
          </a:xfrm>
          <a:custGeom>
            <a:avLst/>
            <a:gdLst/>
            <a:ahLst/>
            <a:cxnLst/>
            <a:rect l="l" t="t" r="r" b="b"/>
            <a:pathLst>
              <a:path w="20104100" h="11108055" extrusionOk="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317842" y="6377940"/>
            <a:ext cx="74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6875742" y="1"/>
            <a:ext cx="5316574" cy="3616141"/>
          </a:xfrm>
          <a:custGeom>
            <a:avLst/>
            <a:gdLst/>
            <a:ahLst/>
            <a:cxnLst/>
            <a:rect l="l" t="t" r="r" b="b"/>
            <a:pathLst>
              <a:path w="8766810" h="5963285" extrusionOk="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1"/>
          <p:cNvSpPr/>
          <p:nvPr/>
        </p:nvSpPr>
        <p:spPr>
          <a:xfrm>
            <a:off x="9471276" y="818615"/>
            <a:ext cx="676606" cy="881028"/>
          </a:xfrm>
          <a:custGeom>
            <a:avLst/>
            <a:gdLst/>
            <a:ahLst/>
            <a:cxnLst/>
            <a:rect l="l" t="t" r="r" b="b"/>
            <a:pathLst>
              <a:path w="1115694" h="1452880" extrusionOk="0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1"/>
          <p:cNvSpPr/>
          <p:nvPr/>
        </p:nvSpPr>
        <p:spPr>
          <a:xfrm>
            <a:off x="10826977" y="818616"/>
            <a:ext cx="676606" cy="881028"/>
          </a:xfrm>
          <a:custGeom>
            <a:avLst/>
            <a:gdLst/>
            <a:ahLst/>
            <a:cxnLst/>
            <a:rect l="l" t="t" r="r" b="b"/>
            <a:pathLst>
              <a:path w="1115694" h="1452880" extrusionOk="0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1"/>
          <p:cNvSpPr/>
          <p:nvPr/>
        </p:nvSpPr>
        <p:spPr>
          <a:xfrm>
            <a:off x="10046972" y="242989"/>
            <a:ext cx="881090" cy="676558"/>
          </a:xfrm>
          <a:custGeom>
            <a:avLst/>
            <a:gdLst/>
            <a:ahLst/>
            <a:cxnLst/>
            <a:rect l="l" t="t" r="r" b="b"/>
            <a:pathLst>
              <a:path w="1452880" h="1115695" extrusionOk="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w="1452880" h="1115695" extrusionOk="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10046973" y="1598592"/>
            <a:ext cx="881090" cy="676558"/>
          </a:xfrm>
          <a:custGeom>
            <a:avLst/>
            <a:gdLst/>
            <a:ahLst/>
            <a:cxnLst/>
            <a:rect l="l" t="t" r="r" b="b"/>
            <a:pathLst>
              <a:path w="1452880" h="1115695" extrusionOk="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w="1452880" h="1115695" extrusionOk="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1"/>
          <p:cNvSpPr/>
          <p:nvPr/>
        </p:nvSpPr>
        <p:spPr>
          <a:xfrm>
            <a:off x="8795164" y="1437888"/>
            <a:ext cx="3384570" cy="2181776"/>
          </a:xfrm>
          <a:custGeom>
            <a:avLst/>
            <a:gdLst/>
            <a:ahLst/>
            <a:cxnLst/>
            <a:rect l="l" t="t" r="r" b="b"/>
            <a:pathLst>
              <a:path w="5581015" h="3597910" extrusionOk="0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w="5581015" h="3597910" extrusionOk="0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871" y="1261919"/>
            <a:ext cx="3331937" cy="76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t">
  <p:cSld name="is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3693028" y="6524919"/>
            <a:ext cx="7440670" cy="36681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7701" marR="0" lvl="0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01" marR="0" lvl="1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01" marR="0" lvl="2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01" marR="0" lvl="3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01" marR="0" lvl="4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701" marR="0" lvl="5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701" marR="0" lvl="6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701" marR="0" lvl="7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701" marR="0" lvl="8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1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0388818" y="1095531"/>
            <a:ext cx="1200715" cy="1562977"/>
          </a:xfrm>
          <a:custGeom>
            <a:avLst/>
            <a:gdLst/>
            <a:ahLst/>
            <a:cxnLst/>
            <a:rect l="l" t="t" r="r" b="b"/>
            <a:pathLst>
              <a:path w="1979930" h="2577465" extrusionOk="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9188953" y="2194530"/>
            <a:ext cx="3003329" cy="3872209"/>
          </a:xfrm>
          <a:custGeom>
            <a:avLst/>
            <a:gdLst/>
            <a:ahLst/>
            <a:cxnLst/>
            <a:rect l="l" t="t" r="r" b="b"/>
            <a:pathLst>
              <a:path w="4952365" h="6385559" extrusionOk="0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1410494" y="247971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29" extrusionOk="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1410494" y="7397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30" extrusionOk="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0180929" y="355020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9519048" y="355019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9800119" y="73977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w="709294" h="544830" extrusionOk="0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9800116" y="735815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w="709294" h="544830" extrusionOk="0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9188956" y="657356"/>
            <a:ext cx="1652428" cy="1065474"/>
          </a:xfrm>
          <a:custGeom>
            <a:avLst/>
            <a:gdLst/>
            <a:ahLst/>
            <a:cxnLst/>
            <a:rect l="l" t="t" r="r" b="b"/>
            <a:pathLst>
              <a:path w="2724784" h="1757045" extrusionOk="0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w="2724784" h="1757045" extrusionOk="0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7701" marR="0" lvl="0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01" marR="0" lvl="1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01" marR="0" lvl="2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01" marR="0" lvl="3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01" marR="0" lvl="4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701" marR="0" lvl="5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701" marR="0" lvl="6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701" marR="0" lvl="7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701" marR="0" lvl="8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701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act">
  <p:cSld name="1_conta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 rot="10800000">
            <a:off x="712543" y="919546"/>
            <a:ext cx="3061478" cy="3061263"/>
          </a:xfrm>
          <a:custGeom>
            <a:avLst/>
            <a:gdLst/>
            <a:ahLst/>
            <a:cxnLst/>
            <a:rect l="l" t="t" r="r" b="b"/>
            <a:pathLst>
              <a:path w="5048250" h="5048250" extrusionOk="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 rot="10800000">
            <a:off x="0" y="1"/>
            <a:ext cx="12192000" cy="6735935"/>
          </a:xfrm>
          <a:custGeom>
            <a:avLst/>
            <a:gdLst/>
            <a:ahLst/>
            <a:cxnLst/>
            <a:rect l="l" t="t" r="r" b="b"/>
            <a:pathLst>
              <a:path w="20104100" h="11108055" extrusionOk="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10388818" y="1095531"/>
            <a:ext cx="1200715" cy="1562977"/>
          </a:xfrm>
          <a:custGeom>
            <a:avLst/>
            <a:gdLst/>
            <a:ahLst/>
            <a:cxnLst/>
            <a:rect l="l" t="t" r="r" b="b"/>
            <a:pathLst>
              <a:path w="1979930" h="2577465" extrusionOk="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9188953" y="2194530"/>
            <a:ext cx="3003329" cy="3872209"/>
          </a:xfrm>
          <a:custGeom>
            <a:avLst/>
            <a:gdLst/>
            <a:ahLst/>
            <a:cxnLst/>
            <a:rect l="l" t="t" r="r" b="b"/>
            <a:pathLst>
              <a:path w="4952365" h="6385559" extrusionOk="0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1410494" y="247971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29" extrusionOk="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11410494" y="7397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30" extrusionOk="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0180929" y="355020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9519048" y="355019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9800119" y="73977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w="709294" h="544830" extrusionOk="0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9800116" y="735815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w="709294" h="544830" extrusionOk="0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9188956" y="657356"/>
            <a:ext cx="1652428" cy="1065474"/>
          </a:xfrm>
          <a:custGeom>
            <a:avLst/>
            <a:gdLst/>
            <a:ahLst/>
            <a:cxnLst/>
            <a:rect l="l" t="t" r="r" b="b"/>
            <a:pathLst>
              <a:path w="2724784" h="1757045" extrusionOk="0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w="2724784" h="1757045" extrusionOk="0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t">
  <p:cSld name="is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3693028" y="6524919"/>
            <a:ext cx="7440670" cy="36681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endParaRPr sz="109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7701" marR="0" lvl="0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01" marR="0" lvl="1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01" marR="0" lvl="2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01" marR="0" lvl="3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01" marR="0" lvl="4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701" marR="0" lvl="5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701" marR="0" lvl="6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701" marR="0" lvl="7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701" marR="0" lvl="8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701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obj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15" name="Google Shape;15;p11"/>
          <p:cNvSpPr/>
          <p:nvPr/>
        </p:nvSpPr>
        <p:spPr>
          <a:xfrm>
            <a:off x="7799683" y="3367089"/>
            <a:ext cx="3061478" cy="3061263"/>
          </a:xfrm>
          <a:custGeom>
            <a:avLst/>
            <a:gdLst/>
            <a:ahLst/>
            <a:cxnLst/>
            <a:rect l="l" t="t" r="r" b="b"/>
            <a:pathLst>
              <a:path w="5048250" h="5048250" extrusionOk="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16" name="Google Shape;16;p11"/>
          <p:cNvSpPr/>
          <p:nvPr/>
        </p:nvSpPr>
        <p:spPr>
          <a:xfrm>
            <a:off x="0" y="1"/>
            <a:ext cx="12192000" cy="6735935"/>
          </a:xfrm>
          <a:custGeom>
            <a:avLst/>
            <a:gdLst/>
            <a:ahLst/>
            <a:cxnLst/>
            <a:rect l="l" t="t" r="r" b="b"/>
            <a:pathLst>
              <a:path w="20104100" h="11108055" extrusionOk="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317842" y="6377940"/>
            <a:ext cx="74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9193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6875742" y="1"/>
            <a:ext cx="5316574" cy="3616141"/>
          </a:xfrm>
          <a:custGeom>
            <a:avLst/>
            <a:gdLst/>
            <a:ahLst/>
            <a:cxnLst/>
            <a:rect l="l" t="t" r="r" b="b"/>
            <a:pathLst>
              <a:path w="8766810" h="5963285" extrusionOk="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21" name="Google Shape;21;p11"/>
          <p:cNvSpPr/>
          <p:nvPr/>
        </p:nvSpPr>
        <p:spPr>
          <a:xfrm>
            <a:off x="9471276" y="818615"/>
            <a:ext cx="676606" cy="881028"/>
          </a:xfrm>
          <a:custGeom>
            <a:avLst/>
            <a:gdLst/>
            <a:ahLst/>
            <a:cxnLst/>
            <a:rect l="l" t="t" r="r" b="b"/>
            <a:pathLst>
              <a:path w="1115694" h="1452880" extrusionOk="0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22" name="Google Shape;22;p11"/>
          <p:cNvSpPr/>
          <p:nvPr/>
        </p:nvSpPr>
        <p:spPr>
          <a:xfrm>
            <a:off x="10826977" y="818616"/>
            <a:ext cx="676606" cy="881028"/>
          </a:xfrm>
          <a:custGeom>
            <a:avLst/>
            <a:gdLst/>
            <a:ahLst/>
            <a:cxnLst/>
            <a:rect l="l" t="t" r="r" b="b"/>
            <a:pathLst>
              <a:path w="1115694" h="1452880" extrusionOk="0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23" name="Google Shape;23;p11"/>
          <p:cNvSpPr/>
          <p:nvPr/>
        </p:nvSpPr>
        <p:spPr>
          <a:xfrm>
            <a:off x="10046972" y="242989"/>
            <a:ext cx="881090" cy="676558"/>
          </a:xfrm>
          <a:custGeom>
            <a:avLst/>
            <a:gdLst/>
            <a:ahLst/>
            <a:cxnLst/>
            <a:rect l="l" t="t" r="r" b="b"/>
            <a:pathLst>
              <a:path w="1452880" h="1115695" extrusionOk="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w="1452880" h="1115695" extrusionOk="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10046973" y="1598592"/>
            <a:ext cx="881090" cy="676558"/>
          </a:xfrm>
          <a:custGeom>
            <a:avLst/>
            <a:gdLst/>
            <a:ahLst/>
            <a:cxnLst/>
            <a:rect l="l" t="t" r="r" b="b"/>
            <a:pathLst>
              <a:path w="1452880" h="1115695" extrusionOk="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w="1452880" h="1115695" extrusionOk="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25" name="Google Shape;25;p11"/>
          <p:cNvSpPr/>
          <p:nvPr/>
        </p:nvSpPr>
        <p:spPr>
          <a:xfrm>
            <a:off x="8795164" y="1437888"/>
            <a:ext cx="3384570" cy="2181776"/>
          </a:xfrm>
          <a:custGeom>
            <a:avLst/>
            <a:gdLst/>
            <a:ahLst/>
            <a:cxnLst/>
            <a:rect l="l" t="t" r="r" b="b"/>
            <a:pathLst>
              <a:path w="5581015" h="3597910" extrusionOk="0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w="5581015" h="3597910" extrusionOk="0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871" y="1261919"/>
            <a:ext cx="3331937" cy="761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02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/>
          <p:nvPr/>
        </p:nvSpPr>
        <p:spPr>
          <a:xfrm>
            <a:off x="10388818" y="1095531"/>
            <a:ext cx="1200715" cy="1562977"/>
          </a:xfrm>
          <a:custGeom>
            <a:avLst/>
            <a:gdLst/>
            <a:ahLst/>
            <a:cxnLst/>
            <a:rect l="l" t="t" r="r" b="b"/>
            <a:pathLst>
              <a:path w="1979930" h="2577465" extrusionOk="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29" name="Google Shape;29;p12"/>
          <p:cNvSpPr/>
          <p:nvPr/>
        </p:nvSpPr>
        <p:spPr>
          <a:xfrm>
            <a:off x="9188953" y="2194530"/>
            <a:ext cx="3003329" cy="3872209"/>
          </a:xfrm>
          <a:custGeom>
            <a:avLst/>
            <a:gdLst/>
            <a:ahLst/>
            <a:cxnLst/>
            <a:rect l="l" t="t" r="r" b="b"/>
            <a:pathLst>
              <a:path w="4952365" h="6385559" extrusionOk="0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0" name="Google Shape;30;p12"/>
          <p:cNvSpPr/>
          <p:nvPr/>
        </p:nvSpPr>
        <p:spPr>
          <a:xfrm>
            <a:off x="11410494" y="247971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29" extrusionOk="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1" name="Google Shape;31;p12"/>
          <p:cNvSpPr/>
          <p:nvPr/>
        </p:nvSpPr>
        <p:spPr>
          <a:xfrm>
            <a:off x="11410494" y="7397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30" extrusionOk="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10180929" y="355020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3" name="Google Shape;33;p12"/>
          <p:cNvSpPr/>
          <p:nvPr/>
        </p:nvSpPr>
        <p:spPr>
          <a:xfrm>
            <a:off x="9519048" y="355019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9800119" y="73977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w="709294" h="544830" extrusionOk="0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9800116" y="735815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w="709294" h="544830" extrusionOk="0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6" name="Google Shape;36;p12"/>
          <p:cNvSpPr/>
          <p:nvPr/>
        </p:nvSpPr>
        <p:spPr>
          <a:xfrm>
            <a:off x="9188956" y="657356"/>
            <a:ext cx="1652428" cy="1065474"/>
          </a:xfrm>
          <a:custGeom>
            <a:avLst/>
            <a:gdLst/>
            <a:ahLst/>
            <a:cxnLst/>
            <a:rect l="l" t="t" r="r" b="b"/>
            <a:pathLst>
              <a:path w="2724784" h="1757045" extrusionOk="0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w="2724784" h="1757045" extrusionOk="0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7" name="Google Shape;37;p12"/>
          <p:cNvSpPr/>
          <p:nvPr/>
        </p:nvSpPr>
        <p:spPr>
          <a:xfrm>
            <a:off x="0" y="1"/>
            <a:ext cx="1289287" cy="6857615"/>
          </a:xfrm>
          <a:custGeom>
            <a:avLst/>
            <a:gdLst/>
            <a:ahLst/>
            <a:cxnLst/>
            <a:rect l="l" t="t" r="r" b="b"/>
            <a:pathLst>
              <a:path w="2125980" h="11308715" extrusionOk="0">
                <a:moveTo>
                  <a:pt x="0" y="11308556"/>
                </a:moveTo>
                <a:lnTo>
                  <a:pt x="2125589" y="11308556"/>
                </a:lnTo>
                <a:lnTo>
                  <a:pt x="21255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4166472" y="1506739"/>
            <a:ext cx="3859055" cy="69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87" b="1" i="0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609600" y="1577341"/>
            <a:ext cx="530352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6278880" y="1577341"/>
            <a:ext cx="530352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/>
          <p:nvPr/>
        </p:nvSpPr>
        <p:spPr>
          <a:xfrm>
            <a:off x="2" y="2"/>
            <a:ext cx="1746005" cy="2063946"/>
          </a:xfrm>
          <a:custGeom>
            <a:avLst/>
            <a:gdLst/>
            <a:ahLst/>
            <a:cxnLst/>
            <a:rect l="l" t="t" r="r" b="b"/>
            <a:pathLst>
              <a:path w="2879090" h="3403600" extrusionOk="0">
                <a:moveTo>
                  <a:pt x="2878697" y="0"/>
                </a:moveTo>
                <a:lnTo>
                  <a:pt x="0" y="0"/>
                </a:lnTo>
                <a:lnTo>
                  <a:pt x="0" y="3403540"/>
                </a:lnTo>
                <a:lnTo>
                  <a:pt x="2878697" y="686973"/>
                </a:lnTo>
                <a:lnTo>
                  <a:pt x="2878697" y="0"/>
                </a:lnTo>
                <a:close/>
              </a:path>
            </a:pathLst>
          </a:custGeom>
          <a:solidFill>
            <a:srgbClr val="668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42" name="Google Shape;42;p12"/>
          <p:cNvSpPr/>
          <p:nvPr/>
        </p:nvSpPr>
        <p:spPr>
          <a:xfrm>
            <a:off x="2" y="0"/>
            <a:ext cx="1746005" cy="2063946"/>
          </a:xfrm>
          <a:custGeom>
            <a:avLst/>
            <a:gdLst/>
            <a:ahLst/>
            <a:cxnLst/>
            <a:rect l="l" t="t" r="r" b="b"/>
            <a:pathLst>
              <a:path w="2879090" h="3403600" extrusionOk="0">
                <a:moveTo>
                  <a:pt x="2878697" y="0"/>
                </a:moveTo>
                <a:lnTo>
                  <a:pt x="0" y="0"/>
                </a:lnTo>
                <a:lnTo>
                  <a:pt x="0" y="3403540"/>
                </a:lnTo>
                <a:lnTo>
                  <a:pt x="2878697" y="0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43" name="Google Shape;43;p12"/>
          <p:cNvSpPr/>
          <p:nvPr/>
        </p:nvSpPr>
        <p:spPr>
          <a:xfrm>
            <a:off x="3651753" y="6561600"/>
            <a:ext cx="7481945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7701" marR="0" lvl="0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01" marR="0" lvl="1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01" marR="0" lvl="2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01" marR="0" lvl="3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01" marR="0" lvl="4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701" marR="0" lvl="5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701" marR="0" lvl="6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701" marR="0" lvl="7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701" marR="0" lvl="8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98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">
  <p:cSld name="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4166472" y="1506739"/>
            <a:ext cx="3859055" cy="69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87" b="1" i="0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1017536" y="2480911"/>
            <a:ext cx="10156929" cy="2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5" b="0" i="0">
                <a:solidFill>
                  <a:srgbClr val="393C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0" y="0"/>
            <a:ext cx="5544549" cy="3425534"/>
          </a:xfrm>
          <a:custGeom>
            <a:avLst/>
            <a:gdLst/>
            <a:ahLst/>
            <a:cxnLst/>
            <a:rect l="l" t="t" r="r" b="b"/>
            <a:pathLst>
              <a:path w="9142730" h="5648960" extrusionOk="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2444923" y="775448"/>
            <a:ext cx="640792" cy="834435"/>
          </a:xfrm>
          <a:custGeom>
            <a:avLst/>
            <a:gdLst/>
            <a:ahLst/>
            <a:cxnLst/>
            <a:rect l="l" t="t" r="r" b="b"/>
            <a:pathLst>
              <a:path w="1056639" h="1376045" extrusionOk="0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1160712" y="775449"/>
            <a:ext cx="640792" cy="834435"/>
          </a:xfrm>
          <a:custGeom>
            <a:avLst/>
            <a:gdLst/>
            <a:ahLst/>
            <a:cxnLst/>
            <a:rect l="l" t="t" r="r" b="b"/>
            <a:pathLst>
              <a:path w="1056639" h="1376045" extrusionOk="0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1706051" y="230174"/>
            <a:ext cx="834494" cy="640747"/>
          </a:xfrm>
          <a:custGeom>
            <a:avLst/>
            <a:gdLst/>
            <a:ahLst/>
            <a:cxnLst/>
            <a:rect l="l" t="t" r="r" b="b"/>
            <a:pathLst>
              <a:path w="1376045" h="1056640" extrusionOk="0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w="1376045" h="1056640" extrusionOk="0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1706050" y="1514290"/>
            <a:ext cx="834494" cy="640747"/>
          </a:xfrm>
          <a:custGeom>
            <a:avLst/>
            <a:gdLst/>
            <a:ahLst/>
            <a:cxnLst/>
            <a:rect l="l" t="t" r="r" b="b"/>
            <a:pathLst>
              <a:path w="1376045" h="1056639" extrusionOk="0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w="1376045" h="1056639" extrusionOk="0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520253" y="1362062"/>
            <a:ext cx="3206273" cy="2067026"/>
          </a:xfrm>
          <a:custGeom>
            <a:avLst/>
            <a:gdLst/>
            <a:ahLst/>
            <a:cxnLst/>
            <a:rect l="l" t="t" r="r" b="b"/>
            <a:pathLst>
              <a:path w="5287010" h="3408679" extrusionOk="0">
                <a:moveTo>
                  <a:pt x="764961" y="0"/>
                </a:moveTo>
                <a:lnTo>
                  <a:pt x="0" y="764940"/>
                </a:lnTo>
                <a:lnTo>
                  <a:pt x="2643197" y="3408137"/>
                </a:lnTo>
                <a:lnTo>
                  <a:pt x="3565688" y="2485641"/>
                </a:lnTo>
                <a:lnTo>
                  <a:pt x="2643197" y="2485641"/>
                </a:lnTo>
                <a:lnTo>
                  <a:pt x="922526" y="764940"/>
                </a:lnTo>
                <a:lnTo>
                  <a:pt x="1226203" y="461263"/>
                </a:lnTo>
                <a:lnTo>
                  <a:pt x="764961" y="0"/>
                </a:lnTo>
                <a:close/>
              </a:path>
              <a:path w="5287010" h="3408679" extrusionOk="0">
                <a:moveTo>
                  <a:pt x="4521422" y="0"/>
                </a:moveTo>
                <a:lnTo>
                  <a:pt x="4060159" y="461263"/>
                </a:lnTo>
                <a:lnTo>
                  <a:pt x="4363856" y="764940"/>
                </a:lnTo>
                <a:lnTo>
                  <a:pt x="2643197" y="2485641"/>
                </a:lnTo>
                <a:lnTo>
                  <a:pt x="3565688" y="2485641"/>
                </a:lnTo>
                <a:lnTo>
                  <a:pt x="5286383" y="764940"/>
                </a:lnTo>
                <a:lnTo>
                  <a:pt x="4521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2168066" y="6524919"/>
            <a:ext cx="8965632" cy="36681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7701" marR="0" lvl="0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01" marR="0" lvl="1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01" marR="0" lvl="2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01" marR="0" lvl="3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01" marR="0" lvl="4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701" marR="0" lvl="5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701" marR="0" lvl="6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701" marR="0" lvl="7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701" marR="0" lvl="8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394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52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0388818" y="1095531"/>
            <a:ext cx="1200715" cy="1562977"/>
          </a:xfrm>
          <a:custGeom>
            <a:avLst/>
            <a:gdLst/>
            <a:ahLst/>
            <a:cxnLst/>
            <a:rect l="l" t="t" r="r" b="b"/>
            <a:pathLst>
              <a:path w="1979930" h="2577465" extrusionOk="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9188953" y="2194530"/>
            <a:ext cx="3003329" cy="3872209"/>
          </a:xfrm>
          <a:custGeom>
            <a:avLst/>
            <a:gdLst/>
            <a:ahLst/>
            <a:cxnLst/>
            <a:rect l="l" t="t" r="r" b="b"/>
            <a:pathLst>
              <a:path w="4952365" h="6385559" extrusionOk="0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1410494" y="247971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29" extrusionOk="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1410494" y="7397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30" extrusionOk="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10180929" y="355020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9519048" y="355019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9800119" y="73977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w="709294" h="544830" extrusionOk="0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9800116" y="735815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w="709294" h="544830" extrusionOk="0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9188956" y="657356"/>
            <a:ext cx="1652428" cy="1065474"/>
          </a:xfrm>
          <a:custGeom>
            <a:avLst/>
            <a:gdLst/>
            <a:ahLst/>
            <a:cxnLst/>
            <a:rect l="l" t="t" r="r" b="b"/>
            <a:pathLst>
              <a:path w="2724784" h="1757045" extrusionOk="0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w="2724784" h="1757045" extrusionOk="0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7701" marR="0" lvl="0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01" marR="0" lvl="1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01" marR="0" lvl="2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701" marR="0" lvl="3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701" marR="0" lvl="4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701" marR="0" lvl="5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701" marR="0" lvl="6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701" marR="0" lvl="7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7701" marR="0" lvl="8" indent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1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act">
  <p:cSld name="1_conta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86" name="Google Shape;86;p16"/>
          <p:cNvSpPr/>
          <p:nvPr/>
        </p:nvSpPr>
        <p:spPr>
          <a:xfrm rot="10800000">
            <a:off x="712543" y="919546"/>
            <a:ext cx="3061478" cy="3061263"/>
          </a:xfrm>
          <a:custGeom>
            <a:avLst/>
            <a:gdLst/>
            <a:ahLst/>
            <a:cxnLst/>
            <a:rect l="l" t="t" r="r" b="b"/>
            <a:pathLst>
              <a:path w="5048250" h="5048250" extrusionOk="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87" name="Google Shape;87;p16"/>
          <p:cNvSpPr/>
          <p:nvPr/>
        </p:nvSpPr>
        <p:spPr>
          <a:xfrm rot="10800000">
            <a:off x="0" y="1"/>
            <a:ext cx="12192000" cy="6735935"/>
          </a:xfrm>
          <a:custGeom>
            <a:avLst/>
            <a:gdLst/>
            <a:ahLst/>
            <a:cxnLst/>
            <a:rect l="l" t="t" r="r" b="b"/>
            <a:pathLst>
              <a:path w="20104100" h="11108055" extrusionOk="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10388818" y="1095531"/>
            <a:ext cx="1200715" cy="1562977"/>
          </a:xfrm>
          <a:custGeom>
            <a:avLst/>
            <a:gdLst/>
            <a:ahLst/>
            <a:cxnLst/>
            <a:rect l="l" t="t" r="r" b="b"/>
            <a:pathLst>
              <a:path w="1979930" h="2577465" extrusionOk="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9188953" y="2194530"/>
            <a:ext cx="3003329" cy="3872209"/>
          </a:xfrm>
          <a:custGeom>
            <a:avLst/>
            <a:gdLst/>
            <a:ahLst/>
            <a:cxnLst/>
            <a:rect l="l" t="t" r="r" b="b"/>
            <a:pathLst>
              <a:path w="4952365" h="6385559" extrusionOk="0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11410494" y="247971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29" extrusionOk="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11410494" y="73978"/>
            <a:ext cx="781736" cy="1200631"/>
          </a:xfrm>
          <a:custGeom>
            <a:avLst/>
            <a:gdLst/>
            <a:ahLst/>
            <a:cxnLst/>
            <a:rect l="l" t="t" r="r" b="b"/>
            <a:pathLst>
              <a:path w="1289050" h="1979930" extrusionOk="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0180929" y="355020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9519048" y="355019"/>
            <a:ext cx="330409" cy="430117"/>
          </a:xfrm>
          <a:custGeom>
            <a:avLst/>
            <a:gdLst/>
            <a:ahLst/>
            <a:cxnLst/>
            <a:rect l="l" t="t" r="r" b="b"/>
            <a:pathLst>
              <a:path w="544830" h="709294" extrusionOk="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9800119" y="73977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w="709294" h="544830" extrusionOk="0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9800116" y="735815"/>
            <a:ext cx="430147" cy="330385"/>
          </a:xfrm>
          <a:custGeom>
            <a:avLst/>
            <a:gdLst/>
            <a:ahLst/>
            <a:cxnLst/>
            <a:rect l="l" t="t" r="r" b="b"/>
            <a:pathLst>
              <a:path w="709294" h="544830" extrusionOk="0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w="709294" h="544830" extrusionOk="0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9188956" y="657356"/>
            <a:ext cx="1652428" cy="1065474"/>
          </a:xfrm>
          <a:custGeom>
            <a:avLst/>
            <a:gdLst/>
            <a:ahLst/>
            <a:cxnLst/>
            <a:rect l="l" t="t" r="r" b="b"/>
            <a:pathLst>
              <a:path w="2724784" h="1757045" extrusionOk="0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w="2724784" h="1757045" extrusionOk="0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092"/>
            </a:pPr>
            <a:endParaRPr sz="1092">
              <a:solidFill>
                <a:srgbClr val="4448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9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166472" y="1506739"/>
            <a:ext cx="385905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1" i="0" u="none" strike="noStrike" cap="none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017536" y="2480911"/>
            <a:ext cx="1015692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rgbClr val="393C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1317842" y="6377940"/>
            <a:ext cx="74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166472" y="1506739"/>
            <a:ext cx="385905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00" b="1" i="0" u="none" strike="noStrike" cap="none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017536" y="2480911"/>
            <a:ext cx="1015692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rgbClr val="393C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1317842" y="6377940"/>
            <a:ext cx="74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134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/>
        </p:nvSpPr>
        <p:spPr>
          <a:xfrm>
            <a:off x="1114452" y="3692712"/>
            <a:ext cx="7184109" cy="74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7701" marR="3081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Competitive Analysis</a:t>
            </a:r>
            <a:endParaRPr dirty="0"/>
          </a:p>
        </p:txBody>
      </p:sp>
      <p:sp>
        <p:nvSpPr>
          <p:cNvPr id="108" name="Google Shape;108;p1"/>
          <p:cNvSpPr txBox="1"/>
          <p:nvPr/>
        </p:nvSpPr>
        <p:spPr>
          <a:xfrm>
            <a:off x="9184194" y="6055342"/>
            <a:ext cx="2655113" cy="37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75" rIns="0" bIns="0" anchor="t" anchorCtr="0">
            <a:spAutoFit/>
          </a:bodyPr>
          <a:lstStyle/>
          <a:p>
            <a:pPr marL="7701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5"/>
              <a:buFont typeface="Arial"/>
              <a:buNone/>
            </a:pPr>
            <a:r>
              <a:rPr lang="en-US" sz="2395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39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1460163" y="6311900"/>
            <a:ext cx="731837" cy="349250"/>
          </a:xfrm>
        </p:spPr>
        <p:txBody>
          <a:bodyPr/>
          <a:lstStyle/>
          <a:p>
            <a:fld id="{00000000-1234-1234-1234-123412341234}" type="slidenum">
              <a:rPr lang="uk-UA" smtClean="0"/>
              <a:pPr/>
              <a:t>10</a:t>
            </a:fld>
            <a:endParaRPr lang="uk-UA">
              <a:solidFill>
                <a:srgbClr val="919395"/>
              </a:solidFill>
            </a:endParaRPr>
          </a:p>
        </p:txBody>
      </p:sp>
      <p:sp>
        <p:nvSpPr>
          <p:cNvPr id="6" name="Google Shape;107;p1"/>
          <p:cNvSpPr txBox="1"/>
          <p:nvPr/>
        </p:nvSpPr>
        <p:spPr>
          <a:xfrm>
            <a:off x="1114452" y="3692712"/>
            <a:ext cx="7184109" cy="74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7701" marR="3081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Appendix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86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3651947" y="6561573"/>
            <a:ext cx="7481354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662"/>
            </a:pPr>
            <a:endParaRPr sz="662">
              <a:solidFill>
                <a:srgbClr val="44484E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239001" y="6358944"/>
            <a:ext cx="3895294" cy="1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" rIns="0" bIns="0" anchor="t" anchorCtr="0">
            <a:spAutoFit/>
          </a:bodyPr>
          <a:lstStyle/>
          <a:p>
            <a:pPr marL="7701" algn="r">
              <a:buSzPts val="900"/>
            </a:pPr>
            <a:r>
              <a:rPr lang="en-US" sz="900">
                <a:solidFill>
                  <a:srgbClr val="8796A4"/>
                </a:solidFill>
              </a:rPr>
              <a:t>©2021 Vecteris – FOR INTERNAL USE ONLY – DO NOT DISTRIBUTE</a:t>
            </a:r>
            <a:endParaRPr sz="900">
              <a:solidFill>
                <a:srgbClr val="44484E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7296122-8783-4705-A706-3806A3760DC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79718621"/>
              </p:ext>
            </p:extLst>
          </p:nvPr>
        </p:nvGraphicFramePr>
        <p:xfrm>
          <a:off x="2116278" y="1648214"/>
          <a:ext cx="8862596" cy="404124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233">
                  <a:extLst>
                    <a:ext uri="{9D8B030D-6E8A-4147-A177-3AD203B41FA5}">
                      <a16:colId xmlns:a16="http://schemas.microsoft.com/office/drawing/2014/main" val="744333975"/>
                    </a:ext>
                  </a:extLst>
                </a:gridCol>
                <a:gridCol w="832019">
                  <a:extLst>
                    <a:ext uri="{9D8B030D-6E8A-4147-A177-3AD203B41FA5}">
                      <a16:colId xmlns:a16="http://schemas.microsoft.com/office/drawing/2014/main" val="284000864"/>
                    </a:ext>
                  </a:extLst>
                </a:gridCol>
                <a:gridCol w="861213">
                  <a:extLst>
                    <a:ext uri="{9D8B030D-6E8A-4147-A177-3AD203B41FA5}">
                      <a16:colId xmlns:a16="http://schemas.microsoft.com/office/drawing/2014/main" val="1469062554"/>
                    </a:ext>
                  </a:extLst>
                </a:gridCol>
                <a:gridCol w="808187">
                  <a:extLst>
                    <a:ext uri="{9D8B030D-6E8A-4147-A177-3AD203B41FA5}">
                      <a16:colId xmlns:a16="http://schemas.microsoft.com/office/drawing/2014/main" val="537120114"/>
                    </a:ext>
                  </a:extLst>
                </a:gridCol>
                <a:gridCol w="789794">
                  <a:extLst>
                    <a:ext uri="{9D8B030D-6E8A-4147-A177-3AD203B41FA5}">
                      <a16:colId xmlns:a16="http://schemas.microsoft.com/office/drawing/2014/main" val="1762748284"/>
                    </a:ext>
                  </a:extLst>
                </a:gridCol>
                <a:gridCol w="928541">
                  <a:extLst>
                    <a:ext uri="{9D8B030D-6E8A-4147-A177-3AD203B41FA5}">
                      <a16:colId xmlns:a16="http://schemas.microsoft.com/office/drawing/2014/main" val="3720291611"/>
                    </a:ext>
                  </a:extLst>
                </a:gridCol>
                <a:gridCol w="1149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4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Attribute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A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Attribute B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2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A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1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B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14097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C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70347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D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54922"/>
                  </a:ext>
                </a:extLst>
              </a:tr>
              <a:tr h="249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F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G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H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I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60924"/>
                  </a:ext>
                </a:extLst>
              </a:tr>
              <a:tr h="224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J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08856"/>
                  </a:ext>
                </a:extLst>
              </a:tr>
              <a:tr h="224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K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L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M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02807" y="1152839"/>
            <a:ext cx="329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8000"/>
                </a:solidFill>
              </a:rPr>
              <a:t>HIGH</a:t>
            </a:r>
            <a:r>
              <a:rPr lang="en-US" sz="1400" b="1" dirty="0">
                <a:solidFill>
                  <a:schemeClr val="accent4"/>
                </a:solidFill>
              </a:rPr>
              <a:t>     </a:t>
            </a:r>
            <a:r>
              <a:rPr lang="en-US" sz="1400" b="1" dirty="0">
                <a:solidFill>
                  <a:schemeClr val="accent2"/>
                </a:solidFill>
              </a:rPr>
              <a:t>MEDIUM</a:t>
            </a:r>
            <a:r>
              <a:rPr lang="en-US" sz="1400" b="1" dirty="0">
                <a:solidFill>
                  <a:schemeClr val="accent4"/>
                </a:solidFill>
              </a:rPr>
              <a:t>     </a:t>
            </a:r>
            <a:r>
              <a:rPr lang="en-US" sz="1400" b="1" dirty="0">
                <a:solidFill>
                  <a:srgbClr val="767171"/>
                </a:solidFill>
              </a:rPr>
              <a:t>LOW </a:t>
            </a:r>
          </a:p>
        </p:txBody>
      </p:sp>
      <p:sp>
        <p:nvSpPr>
          <p:cNvPr id="10" name="Google Shape;125;ga4f0d2637a_0_314"/>
          <p:cNvSpPr txBox="1">
            <a:spLocks noGrp="1"/>
          </p:cNvSpPr>
          <p:nvPr>
            <p:ph type="title"/>
          </p:nvPr>
        </p:nvSpPr>
        <p:spPr>
          <a:xfrm>
            <a:off x="2157934" y="317355"/>
            <a:ext cx="87555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ctr" anchorCtr="0">
            <a:noAutofit/>
          </a:bodyPr>
          <a:lstStyle/>
          <a:p>
            <a:pPr marL="770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Quick Scan Overview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24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3651947" y="6561573"/>
            <a:ext cx="7481354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662"/>
            </a:pPr>
            <a:endParaRPr sz="662">
              <a:solidFill>
                <a:srgbClr val="44484E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239001" y="6358944"/>
            <a:ext cx="3895294" cy="1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" rIns="0" bIns="0" anchor="t" anchorCtr="0">
            <a:spAutoFit/>
          </a:bodyPr>
          <a:lstStyle/>
          <a:p>
            <a:pPr marL="7701" algn="r">
              <a:buSzPts val="900"/>
            </a:pPr>
            <a:r>
              <a:rPr lang="en-US" sz="900">
                <a:solidFill>
                  <a:srgbClr val="8796A4"/>
                </a:solidFill>
              </a:rPr>
              <a:t>©2021 Vecteris – FOR INTERNAL USE ONLY – DO NOT DISTRIBUTE</a:t>
            </a:r>
            <a:endParaRPr sz="900">
              <a:solidFill>
                <a:srgbClr val="44484E"/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960932" y="1592526"/>
            <a:ext cx="8467328" cy="302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rgbClr val="393C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C000"/>
              </a:buClr>
            </a:pPr>
            <a:endParaRPr lang="is-IS" sz="2100" dirty="0"/>
          </a:p>
          <a:p>
            <a:pPr marL="566738" indent="-342900">
              <a:buClr>
                <a:schemeClr val="accent2"/>
              </a:buClr>
              <a:buSzPct val="100000"/>
              <a:buFont typeface="Wingdings" charset="2"/>
              <a:buChar char="ü"/>
            </a:pPr>
            <a:r>
              <a:rPr lang="en-US" sz="2100" dirty="0">
                <a:latin typeface="Calibri"/>
                <a:cs typeface="Calibri"/>
              </a:rPr>
              <a:t>Step 1: Quick Scan						Feb 25</a:t>
            </a:r>
          </a:p>
          <a:p>
            <a:pPr marL="223838" indent="0">
              <a:buClr>
                <a:schemeClr val="accent2"/>
              </a:buClr>
              <a:buSzPct val="100000"/>
            </a:pPr>
            <a:endParaRPr lang="en-US" sz="2100" dirty="0">
              <a:latin typeface="Calibri"/>
              <a:cs typeface="Calibri"/>
            </a:endParaRPr>
          </a:p>
          <a:p>
            <a:pPr marL="566738" indent="-342900">
              <a:buClr>
                <a:schemeClr val="accent2"/>
              </a:buClr>
              <a:buSzPct val="100000"/>
              <a:buFont typeface="Wingdings" charset="2"/>
              <a:buChar char="ü"/>
            </a:pPr>
            <a:r>
              <a:rPr lang="en-US" sz="2100" dirty="0">
                <a:latin typeface="Calibri"/>
                <a:cs typeface="Calibri"/>
              </a:rPr>
              <a:t>Step 2: Fast-round Competitive Analysis				Mar 6</a:t>
            </a:r>
          </a:p>
          <a:p>
            <a:pPr marL="223838" indent="0">
              <a:buClr>
                <a:schemeClr val="accent2"/>
              </a:buClr>
              <a:buSzPct val="100000"/>
            </a:pPr>
            <a:r>
              <a:rPr lang="en-US" sz="2100" dirty="0">
                <a:latin typeface="Calibri"/>
                <a:cs typeface="Calibri"/>
              </a:rPr>
              <a:t> </a:t>
            </a:r>
          </a:p>
          <a:p>
            <a:pPr marL="566738" indent="-342900">
              <a:buClr>
                <a:schemeClr val="accent2"/>
              </a:buClr>
              <a:buSzPct val="100000"/>
              <a:buFont typeface="Wingdings" charset="2"/>
              <a:buChar char="ü"/>
            </a:pPr>
            <a:r>
              <a:rPr lang="en-US" sz="2100" dirty="0">
                <a:latin typeface="Calibri"/>
                <a:cs typeface="Calibri"/>
              </a:rPr>
              <a:t>Step 3: Full Analysis 					Apr 17</a:t>
            </a:r>
          </a:p>
          <a:p>
            <a:pPr>
              <a:buClr>
                <a:srgbClr val="FFC000"/>
              </a:buClr>
            </a:pPr>
            <a:endParaRPr lang="en-US" sz="2100" dirty="0"/>
          </a:p>
          <a:p>
            <a:pPr>
              <a:buClr>
                <a:srgbClr val="FFC000"/>
              </a:buClr>
            </a:pPr>
            <a:endParaRPr lang="en-US" dirty="0"/>
          </a:p>
        </p:txBody>
      </p:sp>
      <p:sp>
        <p:nvSpPr>
          <p:cNvPr id="7" name="Google Shape;125;ga4f0d2637a_0_314"/>
          <p:cNvSpPr txBox="1">
            <a:spLocks noGrp="1"/>
          </p:cNvSpPr>
          <p:nvPr>
            <p:ph type="title"/>
          </p:nvPr>
        </p:nvSpPr>
        <p:spPr>
          <a:xfrm>
            <a:off x="2157934" y="317355"/>
            <a:ext cx="87555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ctr" anchorCtr="0">
            <a:noAutofit/>
          </a:bodyPr>
          <a:lstStyle/>
          <a:p>
            <a:pPr marL="770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Project Plan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52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56842" y="1939995"/>
            <a:ext cx="4284383" cy="293091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oogle Shape;114;p2"/>
          <p:cNvSpPr/>
          <p:nvPr/>
        </p:nvSpPr>
        <p:spPr>
          <a:xfrm>
            <a:off x="3651947" y="6561573"/>
            <a:ext cx="7481354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662"/>
            </a:pPr>
            <a:endParaRPr sz="662">
              <a:solidFill>
                <a:srgbClr val="44484E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239001" y="6358944"/>
            <a:ext cx="3895294" cy="1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" rIns="0" bIns="0" anchor="t" anchorCtr="0">
            <a:spAutoFit/>
          </a:bodyPr>
          <a:lstStyle/>
          <a:p>
            <a:pPr marL="7701" algn="r">
              <a:buSzPts val="900"/>
            </a:pPr>
            <a:r>
              <a:rPr lang="en-US" sz="900">
                <a:solidFill>
                  <a:srgbClr val="8796A4"/>
                </a:solidFill>
              </a:rPr>
              <a:t>©2021 Vecteris – FOR INTERNAL USE ONLY – DO NOT DISTRIBUTE</a:t>
            </a:r>
            <a:endParaRPr sz="900">
              <a:solidFill>
                <a:srgbClr val="44484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0927" y="1553182"/>
            <a:ext cx="3859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en-US" sz="1800" dirty="0">
                <a:latin typeface="Calibri"/>
                <a:cs typeface="Calibri"/>
              </a:rPr>
              <a:t>Company A</a:t>
            </a: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en-US" sz="1800" dirty="0">
                <a:latin typeface="Calibri"/>
                <a:cs typeface="Calibri"/>
              </a:rPr>
              <a:t>Company B</a:t>
            </a: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en-US" sz="1800" dirty="0">
                <a:latin typeface="Calibri"/>
                <a:cs typeface="Calibri"/>
              </a:rPr>
              <a:t>Company C</a:t>
            </a: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en-US" sz="1800" dirty="0">
                <a:latin typeface="Calibri"/>
                <a:cs typeface="Calibri"/>
              </a:rPr>
              <a:t>Company D</a:t>
            </a: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en-US" sz="1800" dirty="0">
                <a:latin typeface="Calibri"/>
                <a:cs typeface="Calibri"/>
              </a:rPr>
              <a:t>Company E</a:t>
            </a:r>
          </a:p>
          <a:p>
            <a:pPr marL="285750" indent="-285750">
              <a:lnSpc>
                <a:spcPct val="20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en-US" sz="1800" dirty="0">
                <a:latin typeface="Calibri"/>
                <a:cs typeface="Calibri"/>
              </a:rPr>
              <a:t>Etc.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15162" y="3098398"/>
            <a:ext cx="2065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Add company logos </a:t>
            </a:r>
          </a:p>
        </p:txBody>
      </p:sp>
      <p:sp>
        <p:nvSpPr>
          <p:cNvPr id="9" name="Google Shape;125;ga4f0d2637a_0_314"/>
          <p:cNvSpPr txBox="1">
            <a:spLocks noGrp="1"/>
          </p:cNvSpPr>
          <p:nvPr>
            <p:ph type="title"/>
          </p:nvPr>
        </p:nvSpPr>
        <p:spPr>
          <a:xfrm>
            <a:off x="2157934" y="317355"/>
            <a:ext cx="87555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ctr" anchorCtr="0">
            <a:noAutofit/>
          </a:bodyPr>
          <a:lstStyle/>
          <a:p>
            <a:pPr marL="770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Companies Reviewed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20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3651947" y="6561573"/>
            <a:ext cx="7481354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662"/>
            </a:pPr>
            <a:endParaRPr sz="662">
              <a:solidFill>
                <a:srgbClr val="44484E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239001" y="6358944"/>
            <a:ext cx="3895294" cy="1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" rIns="0" bIns="0" anchor="t" anchorCtr="0">
            <a:spAutoFit/>
          </a:bodyPr>
          <a:lstStyle/>
          <a:p>
            <a:pPr marL="7701" algn="r">
              <a:buSzPts val="900"/>
            </a:pPr>
            <a:r>
              <a:rPr lang="en-US" sz="900">
                <a:solidFill>
                  <a:srgbClr val="8796A4"/>
                </a:solidFill>
              </a:rPr>
              <a:t>©2021 Vecteris – FOR INTERNAL USE ONLY – DO NOT DISTRIBUTE</a:t>
            </a:r>
            <a:endParaRPr sz="900">
              <a:solidFill>
                <a:srgbClr val="44484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73" y="1439438"/>
            <a:ext cx="9138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Value Proposition &amp; Positioning</a:t>
            </a:r>
          </a:p>
          <a:p>
            <a:r>
              <a:rPr lang="en-US" b="1" dirty="0">
                <a:latin typeface="Calibri"/>
                <a:cs typeface="Calibri"/>
              </a:rPr>
              <a:t>		</a:t>
            </a:r>
          </a:p>
          <a:p>
            <a:r>
              <a:rPr lang="en-US" b="1" dirty="0">
                <a:latin typeface="Calibri"/>
                <a:cs typeface="Calibri"/>
              </a:rPr>
              <a:t>	</a:t>
            </a:r>
          </a:p>
          <a:p>
            <a:r>
              <a:rPr lang="en-US" b="1" dirty="0">
                <a:latin typeface="Calibri"/>
                <a:cs typeface="Calibri"/>
              </a:rPr>
              <a:t>Product Offerings				</a:t>
            </a:r>
            <a:r>
              <a:rPr lang="en-US" dirty="0">
                <a:latin typeface="Calibri"/>
                <a:cs typeface="Calibri"/>
              </a:rPr>
              <a:t>Leadership Development (LD) / Women / Inclusion / 					Assessment / Consulting </a:t>
            </a:r>
          </a:p>
          <a:p>
            <a:r>
              <a:rPr lang="en-US" b="1" dirty="0">
                <a:latin typeface="Calibri"/>
                <a:cs typeface="Calibri"/>
              </a:rPr>
              <a:t>									</a:t>
            </a:r>
          </a:p>
          <a:p>
            <a:r>
              <a:rPr lang="en-US" b="1" dirty="0">
                <a:latin typeface="Calibri"/>
                <a:cs typeface="Calibri"/>
              </a:rPr>
              <a:t>Target Market &amp; Learner</a:t>
            </a:r>
          </a:p>
          <a:p>
            <a:r>
              <a:rPr lang="en-US" b="1" dirty="0">
                <a:latin typeface="Calibri"/>
                <a:cs typeface="Calibri"/>
              </a:rPr>
              <a:t>	</a:t>
            </a:r>
          </a:p>
          <a:p>
            <a:r>
              <a:rPr lang="en-US" b="1" dirty="0">
                <a:latin typeface="Calibri"/>
                <a:cs typeface="Calibri"/>
              </a:rPr>
              <a:t>		</a:t>
            </a:r>
          </a:p>
          <a:p>
            <a:r>
              <a:rPr lang="en-US" b="1" dirty="0">
                <a:latin typeface="Calibri"/>
                <a:cs typeface="Calibri"/>
              </a:rPr>
              <a:t>Insights &amp; Research 				</a:t>
            </a:r>
            <a:r>
              <a:rPr lang="en-US" dirty="0">
                <a:latin typeface="Calibri"/>
                <a:cs typeface="Calibri"/>
              </a:rPr>
              <a:t>Type (opinion, theory/academic, evidence-based)</a:t>
            </a:r>
          </a:p>
          <a:p>
            <a:r>
              <a:rPr lang="en-US" b="1" dirty="0">
                <a:latin typeface="Calibri"/>
                <a:cs typeface="Calibri"/>
              </a:rPr>
              <a:t>					</a:t>
            </a:r>
            <a:r>
              <a:rPr lang="en-US" dirty="0">
                <a:latin typeface="Calibri"/>
                <a:cs typeface="Calibri"/>
              </a:rPr>
              <a:t>Depth &amp; quality</a:t>
            </a:r>
          </a:p>
          <a:p>
            <a:r>
              <a:rPr lang="en-US" dirty="0">
                <a:latin typeface="Calibri"/>
                <a:cs typeface="Calibri"/>
              </a:rPr>
              <a:t>					Proprietary LD model/framework  									   </a:t>
            </a:r>
          </a:p>
          <a:p>
            <a:r>
              <a:rPr lang="en-US" b="1" dirty="0">
                <a:latin typeface="Calibri"/>
                <a:cs typeface="Calibri"/>
              </a:rPr>
              <a:t>Key Clients &amp; Success Stories</a:t>
            </a:r>
          </a:p>
          <a:p>
            <a:r>
              <a:rPr lang="en-US" b="1" dirty="0">
                <a:latin typeface="Calibri"/>
                <a:cs typeface="Calibri"/>
              </a:rPr>
              <a:t> 		</a:t>
            </a:r>
          </a:p>
          <a:p>
            <a:r>
              <a:rPr lang="en-US" b="1" dirty="0">
                <a:latin typeface="Calibri"/>
                <a:cs typeface="Calibri"/>
              </a:rPr>
              <a:t>	</a:t>
            </a:r>
          </a:p>
          <a:p>
            <a:r>
              <a:rPr lang="en-US" b="1" dirty="0">
                <a:latin typeface="Calibri"/>
                <a:cs typeface="Calibri"/>
              </a:rPr>
              <a:t>Lead Generation				</a:t>
            </a:r>
            <a:r>
              <a:rPr lang="en-US" dirty="0">
                <a:latin typeface="Calibri"/>
                <a:cs typeface="Calibri"/>
              </a:rPr>
              <a:t>Speaking engagements, webinars, etc. </a:t>
            </a:r>
            <a:r>
              <a:rPr lang="en-US" b="1" dirty="0">
                <a:latin typeface="Calibri"/>
                <a:cs typeface="Calibri"/>
              </a:rPr>
              <a:t>			</a:t>
            </a:r>
          </a:p>
          <a:p>
            <a:r>
              <a:rPr lang="en-US" b="1" dirty="0">
                <a:latin typeface="Calibri"/>
                <a:cs typeface="Calibri"/>
              </a:rPr>
              <a:t>		  	</a:t>
            </a:r>
          </a:p>
          <a:p>
            <a:r>
              <a:rPr lang="en-US" b="1" dirty="0">
                <a:latin typeface="Calibri"/>
                <a:cs typeface="Calibri"/>
              </a:rPr>
              <a:t>Social Media Presence				</a:t>
            </a:r>
            <a:r>
              <a:rPr lang="en-US" dirty="0">
                <a:latin typeface="Calibri"/>
                <a:cs typeface="Calibri"/>
              </a:rPr>
              <a:t>Channels, frequency, engagement</a:t>
            </a:r>
            <a:r>
              <a:rPr lang="en-US" b="1" dirty="0">
                <a:latin typeface="Calibri"/>
                <a:cs typeface="Calibri"/>
              </a:rPr>
              <a:t>		 									</a:t>
            </a:r>
            <a:r>
              <a:rPr lang="en-US" b="1" dirty="0"/>
              <a:t>          							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28490" y="1518322"/>
            <a:ext cx="14596" cy="4394376"/>
          </a:xfrm>
          <a:prstGeom prst="line">
            <a:avLst/>
          </a:prstGeom>
          <a:ln>
            <a:solidFill>
              <a:srgbClr val="CDD0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Google Shape;125;ga4f0d2637a_0_314"/>
          <p:cNvSpPr txBox="1">
            <a:spLocks noGrp="1"/>
          </p:cNvSpPr>
          <p:nvPr>
            <p:ph type="title"/>
          </p:nvPr>
        </p:nvSpPr>
        <p:spPr>
          <a:xfrm>
            <a:off x="2157934" y="317355"/>
            <a:ext cx="87555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ctr" anchorCtr="0">
            <a:noAutofit/>
          </a:bodyPr>
          <a:lstStyle/>
          <a:p>
            <a:pPr marL="770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Information Capture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36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3651947" y="6561573"/>
            <a:ext cx="7481354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662"/>
            </a:pPr>
            <a:endParaRPr sz="662">
              <a:solidFill>
                <a:srgbClr val="44484E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239001" y="6358944"/>
            <a:ext cx="3895294" cy="1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" rIns="0" bIns="0" anchor="t" anchorCtr="0">
            <a:spAutoFit/>
          </a:bodyPr>
          <a:lstStyle/>
          <a:p>
            <a:pPr marL="7701" algn="r">
              <a:buSzPts val="900"/>
            </a:pPr>
            <a:r>
              <a:rPr lang="en-US" sz="900">
                <a:solidFill>
                  <a:srgbClr val="8796A4"/>
                </a:solidFill>
              </a:rPr>
              <a:t>©2021 Vecteris – FOR INTERNAL USE ONLY – DO NOT DISTRIBUTE</a:t>
            </a:r>
            <a:endParaRPr sz="900">
              <a:solidFill>
                <a:srgbClr val="44484E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7296122-8783-4705-A706-3806A3760DC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95862841"/>
              </p:ext>
            </p:extLst>
          </p:nvPr>
        </p:nvGraphicFramePr>
        <p:xfrm>
          <a:off x="2154949" y="1649035"/>
          <a:ext cx="9055100" cy="36576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74433397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8400086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46906255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53712011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76274828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72029161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4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Products Offered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Research/ Insights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4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LD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Adv.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Women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LD Assess.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Consult.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Proprietary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Model / Framework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Type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(Evidence-Based, Theoretical, Opinion)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CLIENT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Model 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Evidence-based, </a:t>
                      </a: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Theoretical, Opinion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Company 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Opinion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Evidence-based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Company 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Opinion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Evidence-based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1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Company 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Model 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Opinion,</a:t>
                      </a:r>
                      <a:r>
                        <a:rPr lang="en-US" sz="1200" b="1" baseline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Theoretical,</a:t>
                      </a:r>
                      <a:endParaRPr lang="en-US" sz="1200" b="1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Evidence-based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 D</a:t>
                      </a:r>
                      <a:endParaRPr lang="en-US" sz="1200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Evidence-based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Opinion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71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Company 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4484E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Opinion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Evidence-based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14097"/>
                  </a:ext>
                </a:extLst>
              </a:tr>
            </a:tbl>
          </a:graphicData>
        </a:graphic>
      </p:graphicFrame>
      <p:sp>
        <p:nvSpPr>
          <p:cNvPr id="7" name="Google Shape;125;ga4f0d2637a_0_314"/>
          <p:cNvSpPr txBox="1">
            <a:spLocks noGrp="1"/>
          </p:cNvSpPr>
          <p:nvPr>
            <p:ph type="title"/>
          </p:nvPr>
        </p:nvSpPr>
        <p:spPr>
          <a:xfrm>
            <a:off x="2157934" y="317355"/>
            <a:ext cx="87555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ctr" anchorCtr="0">
            <a:noAutofit/>
          </a:bodyPr>
          <a:lstStyle/>
          <a:p>
            <a:pPr marL="770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60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3651947" y="6561573"/>
            <a:ext cx="7481354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662"/>
            </a:pPr>
            <a:endParaRPr sz="662">
              <a:solidFill>
                <a:srgbClr val="44484E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239001" y="6358944"/>
            <a:ext cx="3895294" cy="1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" rIns="0" bIns="0" anchor="t" anchorCtr="0">
            <a:spAutoFit/>
          </a:bodyPr>
          <a:lstStyle/>
          <a:p>
            <a:pPr marL="7701" algn="r">
              <a:buSzPts val="900"/>
            </a:pPr>
            <a:r>
              <a:rPr lang="en-US" sz="900">
                <a:solidFill>
                  <a:srgbClr val="8796A4"/>
                </a:solidFill>
              </a:rPr>
              <a:t>©2021 Vecteris – FOR INTERNAL USE ONLY – DO NOT DISTRIBUTE</a:t>
            </a:r>
            <a:endParaRPr sz="900">
              <a:solidFill>
                <a:srgbClr val="44484E"/>
              </a:solidFill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2071623" y="851629"/>
            <a:ext cx="9376663" cy="58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527C"/>
              </a:buClr>
              <a:buSzPts val="4800"/>
              <a:buFont typeface="Montserrat"/>
              <a:buNone/>
            </a:pPr>
            <a:r>
              <a:rPr lang="en-US" sz="2400" dirty="0">
                <a:solidFill>
                  <a:schemeClr val="accent2"/>
                </a:solidFill>
              </a:rPr>
              <a:t>AND POTENTIAL THREAT</a:t>
            </a:r>
            <a:endParaRPr sz="24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7296122-8783-4705-A706-3806A3760DC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12968315"/>
              </p:ext>
            </p:extLst>
          </p:nvPr>
        </p:nvGraphicFramePr>
        <p:xfrm>
          <a:off x="2045384" y="1823210"/>
          <a:ext cx="9093201" cy="482498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74433397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8400086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46906255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53712011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76274828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2029161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0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649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Attributes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Reputation,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Client List, Tenure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THREAT TO CLIENT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4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Pricing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Data Quality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aseline="0" dirty="0">
                        <a:solidFill>
                          <a:schemeClr val="bg1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CLIENT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44484E"/>
                          </a:solidFill>
                          <a:latin typeface="Calibri"/>
                          <a:cs typeface="Calibri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A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3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3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8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3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39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21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Wingdings" panose="05000000000000000000" pitchFamily="2" charset="2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FFFFFF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Company 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Google Shape;211;gac36f5f123_0_9"/>
          <p:cNvPicPr preferRelativeResize="0"/>
          <p:nvPr/>
        </p:nvPicPr>
        <p:blipFill rotWithShape="1">
          <a:blip r:embed="rId3">
            <a:alphaModFix/>
          </a:blip>
          <a:srcRect l="827" r="23984"/>
          <a:stretch/>
        </p:blipFill>
        <p:spPr>
          <a:xfrm>
            <a:off x="6882876" y="1320358"/>
            <a:ext cx="4382097" cy="402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5;ga4f0d2637a_0_314"/>
          <p:cNvSpPr txBox="1">
            <a:spLocks noGrp="1"/>
          </p:cNvSpPr>
          <p:nvPr>
            <p:ph type="title"/>
          </p:nvPr>
        </p:nvSpPr>
        <p:spPr>
          <a:xfrm>
            <a:off x="2157934" y="317355"/>
            <a:ext cx="87555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ctr" anchorCtr="0">
            <a:noAutofit/>
          </a:bodyPr>
          <a:lstStyle/>
          <a:p>
            <a:pPr marL="770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Product &amp; Insight Quality Evaluation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51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1460163" y="6311900"/>
            <a:ext cx="731837" cy="349250"/>
          </a:xfrm>
        </p:spPr>
        <p:txBody>
          <a:bodyPr/>
          <a:lstStyle/>
          <a:p>
            <a:fld id="{00000000-1234-1234-1234-123412341234}" type="slidenum">
              <a:rPr lang="uk-UA" smtClean="0"/>
              <a:pPr/>
              <a:t>7</a:t>
            </a:fld>
            <a:endParaRPr lang="uk-UA">
              <a:solidFill>
                <a:srgbClr val="919395"/>
              </a:solidFill>
            </a:endParaRPr>
          </a:p>
        </p:txBody>
      </p:sp>
      <p:sp>
        <p:nvSpPr>
          <p:cNvPr id="6" name="Google Shape;107;p1"/>
          <p:cNvSpPr txBox="1"/>
          <p:nvPr/>
        </p:nvSpPr>
        <p:spPr>
          <a:xfrm>
            <a:off x="1114452" y="3692712"/>
            <a:ext cx="7184109" cy="74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5" rIns="0" bIns="0" anchor="t" anchorCtr="0">
            <a:spAutoFit/>
          </a:bodyPr>
          <a:lstStyle/>
          <a:p>
            <a:pPr marL="7701" marR="3081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Competitor Deep Dive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431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3651947" y="6561573"/>
            <a:ext cx="7481354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662"/>
            </a:pPr>
            <a:endParaRPr sz="662">
              <a:solidFill>
                <a:srgbClr val="44484E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239001" y="6358944"/>
            <a:ext cx="3895294" cy="1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" rIns="0" bIns="0" anchor="t" anchorCtr="0">
            <a:spAutoFit/>
          </a:bodyPr>
          <a:lstStyle/>
          <a:p>
            <a:pPr marL="7701" algn="r">
              <a:buSzPts val="900"/>
            </a:pPr>
            <a:r>
              <a:rPr lang="en-US" sz="900">
                <a:solidFill>
                  <a:srgbClr val="8796A4"/>
                </a:solidFill>
              </a:rPr>
              <a:t>©2021 Vecteris – FOR INTERNAL USE ONLY – DO NOT DISTRIBUTE</a:t>
            </a:r>
            <a:endParaRPr sz="900">
              <a:solidFill>
                <a:srgbClr val="44484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9137" y="195394"/>
            <a:ext cx="1032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</a:t>
            </a:r>
          </a:p>
          <a:p>
            <a:r>
              <a:rPr lang="en-US" dirty="0"/>
              <a:t>Company Logo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7562" y="1272710"/>
            <a:ext cx="4326211" cy="12926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VALUE PROP &amp; POSITIONING</a:t>
            </a:r>
          </a:p>
          <a:p>
            <a:endParaRPr lang="en-US" sz="800" b="1" dirty="0"/>
          </a:p>
          <a:p>
            <a:pPr marL="228600" indent="-228600">
              <a:buFont typeface="Arial"/>
              <a:buChar char="•"/>
            </a:pPr>
            <a:r>
              <a:rPr lang="en-US" dirty="0"/>
              <a:t>INSERT primary positioning</a:t>
            </a:r>
            <a:r>
              <a:rPr lang="mr-IN" dirty="0"/>
              <a:t>…</a:t>
            </a:r>
            <a:endParaRPr lang="en-US" sz="1400" dirty="0"/>
          </a:p>
          <a:p>
            <a:pPr marL="228600" indent="-228600">
              <a:buFont typeface="Arial"/>
              <a:buChar char="•"/>
            </a:pPr>
            <a:r>
              <a:rPr lang="en-US" sz="1400" i="1" dirty="0"/>
              <a:t>Delivering INSERT designed to help leaders INSERT</a:t>
            </a:r>
            <a:r>
              <a:rPr lang="mr-IN" sz="1400" i="1" dirty="0"/>
              <a:t>…</a:t>
            </a:r>
            <a:r>
              <a:rPr lang="en-US" sz="1400" i="1" dirty="0"/>
              <a:t> </a:t>
            </a:r>
          </a:p>
          <a:p>
            <a:pPr marL="228600" indent="-228600">
              <a:buFont typeface="Arial"/>
              <a:buChar char="•"/>
            </a:pPr>
            <a:r>
              <a:rPr lang="en-US" sz="1400" i="1" dirty="0"/>
              <a:t>World’s leading</a:t>
            </a:r>
            <a:r>
              <a:rPr lang="mr-IN" sz="1400" i="1" dirty="0"/>
              <a:t>…</a:t>
            </a:r>
            <a:r>
              <a:rPr lang="en-US" sz="1400" i="1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8818" y="2835003"/>
            <a:ext cx="4324956" cy="646331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PROFILE</a:t>
            </a:r>
          </a:p>
          <a:p>
            <a:endParaRPr lang="en-US" sz="800" dirty="0"/>
          </a:p>
          <a:p>
            <a:r>
              <a:rPr lang="en-US" sz="1400" dirty="0"/>
              <a:t>Public, founded XXXX, # employee size, etc.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42675" y="3784527"/>
            <a:ext cx="4321099" cy="1077218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TARGET</a:t>
            </a:r>
          </a:p>
          <a:p>
            <a:endParaRPr lang="en-US" sz="800" dirty="0"/>
          </a:p>
          <a:p>
            <a:r>
              <a:rPr lang="en-US" sz="1400" dirty="0"/>
              <a:t>Market: 	HR professionals, solution providers</a:t>
            </a:r>
            <a:endParaRPr lang="en-US" sz="400" dirty="0"/>
          </a:p>
          <a:p>
            <a:r>
              <a:rPr lang="en-US" sz="1400" dirty="0"/>
              <a:t>Learner: 	HR, marketing, sales, product strategy 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6610" y="5112485"/>
            <a:ext cx="4327164" cy="646331"/>
          </a:xfrm>
          <a:prstGeom prst="rect">
            <a:avLst/>
          </a:prstGeom>
          <a:solidFill>
            <a:srgbClr val="FFFFFF"/>
          </a:solidFill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LEAD GENERATION</a:t>
            </a:r>
          </a:p>
          <a:p>
            <a:endParaRPr lang="en-US" sz="800" dirty="0"/>
          </a:p>
          <a:p>
            <a:r>
              <a:rPr lang="en-US" sz="1400" dirty="0"/>
              <a:t>Webinars, podcasts, newsletter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7345" y="1255922"/>
            <a:ext cx="5099351" cy="2277547"/>
          </a:xfrm>
          <a:prstGeom prst="rect">
            <a:avLst/>
          </a:prstGeom>
          <a:solidFill>
            <a:srgbClr val="FFFFFF"/>
          </a:solidFill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PRODUCTS</a:t>
            </a:r>
          </a:p>
          <a:p>
            <a:endParaRPr lang="en-US" sz="800" dirty="0"/>
          </a:p>
          <a:p>
            <a:r>
              <a:rPr lang="en-US" sz="1400" u="sng" dirty="0"/>
              <a:t>COMPANY A Membership</a:t>
            </a:r>
            <a:r>
              <a:rPr lang="en-US" sz="1400" dirty="0"/>
              <a:t>: research-based strategies to help transform talent organizations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Benchmarking, scorecards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Access to member advisors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Access to original research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Access to community </a:t>
            </a:r>
          </a:p>
          <a:p>
            <a:pPr marL="285750" indent="-285750">
              <a:buFont typeface="Arial"/>
              <a:buChar char="•"/>
            </a:pPr>
            <a:endParaRPr lang="en-US" sz="800" dirty="0"/>
          </a:p>
          <a:p>
            <a:r>
              <a:rPr lang="en-US" sz="1400" dirty="0"/>
              <a:t>Learning and employee development </a:t>
            </a:r>
            <a:r>
              <a:rPr lang="mr-IN" sz="1400" dirty="0"/>
              <a:t>–</a:t>
            </a:r>
            <a:r>
              <a:rPr lang="en-US" sz="1400" dirty="0"/>
              <a:t> tailored and integrated at point of need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3813" y="3687805"/>
            <a:ext cx="5096840" cy="861774"/>
          </a:xfrm>
          <a:prstGeom prst="rect">
            <a:avLst/>
          </a:prstGeom>
          <a:solidFill>
            <a:srgbClr val="FFFFFF"/>
          </a:solidFill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INSIGHTS &amp; RESEARCH</a:t>
            </a:r>
          </a:p>
          <a:p>
            <a:endParaRPr lang="en-US" sz="800" dirty="0"/>
          </a:p>
          <a:p>
            <a:r>
              <a:rPr lang="en-US" sz="1400" dirty="0"/>
              <a:t>Latest thinking and HR insights</a:t>
            </a:r>
          </a:p>
          <a:p>
            <a:r>
              <a:rPr lang="en-US" sz="1400" dirty="0"/>
              <a:t>Proprietary research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6843" y="4705836"/>
            <a:ext cx="5093810" cy="1292661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Spotlight for Sales </a:t>
            </a:r>
          </a:p>
          <a:p>
            <a:endParaRPr lang="en-US" sz="800" dirty="0"/>
          </a:p>
          <a:p>
            <a:r>
              <a:rPr lang="en-US" sz="1400" dirty="0"/>
              <a:t>COMPANY A is an </a:t>
            </a:r>
            <a:r>
              <a:rPr lang="en-US" sz="1400" u="sng" dirty="0"/>
              <a:t>indirect</a:t>
            </a:r>
            <a:r>
              <a:rPr lang="en-US" sz="1400" dirty="0"/>
              <a:t> competitor due to HR / human capital specialization and consulting focus.  Presents a </a:t>
            </a:r>
            <a:r>
              <a:rPr lang="en-US" sz="1400" dirty="0">
                <a:solidFill>
                  <a:schemeClr val="accent1"/>
                </a:solidFill>
              </a:rPr>
              <a:t>MODERATE</a:t>
            </a:r>
            <a:r>
              <a:rPr lang="en-US" sz="1400" dirty="0"/>
              <a:t> threat due to reputation, prestige, and thought leadership. </a:t>
            </a:r>
          </a:p>
        </p:txBody>
      </p:sp>
      <p:sp>
        <p:nvSpPr>
          <p:cNvPr id="14" name="Google Shape;125;ga4f0d2637a_0_314"/>
          <p:cNvSpPr txBox="1">
            <a:spLocks noGrp="1"/>
          </p:cNvSpPr>
          <p:nvPr>
            <p:ph type="title"/>
          </p:nvPr>
        </p:nvSpPr>
        <p:spPr>
          <a:xfrm>
            <a:off x="2157934" y="317355"/>
            <a:ext cx="87555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ctr" anchorCtr="0">
            <a:noAutofit/>
          </a:bodyPr>
          <a:lstStyle/>
          <a:p>
            <a:pPr marL="770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[ Company A ]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91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3651947" y="6561573"/>
            <a:ext cx="7481354" cy="0"/>
          </a:xfrm>
          <a:custGeom>
            <a:avLst/>
            <a:gdLst/>
            <a:ahLst/>
            <a:cxnLst/>
            <a:rect l="l" t="t" r="r" b="b"/>
            <a:pathLst>
              <a:path w="12337415" h="120000" extrusionOk="0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w="10450" cap="flat" cmpd="sng">
            <a:solidFill>
              <a:srgbClr val="B3C6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662"/>
            </a:pPr>
            <a:endParaRPr sz="662">
              <a:solidFill>
                <a:srgbClr val="44484E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11133653" y="6311864"/>
            <a:ext cx="731520" cy="34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7239001" y="6358944"/>
            <a:ext cx="3895294" cy="1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" rIns="0" bIns="0" anchor="t" anchorCtr="0">
            <a:spAutoFit/>
          </a:bodyPr>
          <a:lstStyle/>
          <a:p>
            <a:pPr marL="7701" algn="r">
              <a:buSzPts val="900"/>
            </a:pPr>
            <a:r>
              <a:rPr lang="en-US" sz="900">
                <a:solidFill>
                  <a:srgbClr val="8796A4"/>
                </a:solidFill>
              </a:rPr>
              <a:t>©2021 Vecteris – FOR INTERNAL USE ONLY – DO NOT DISTRIBUTE</a:t>
            </a:r>
            <a:endParaRPr sz="900">
              <a:solidFill>
                <a:srgbClr val="44484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69137" y="195394"/>
            <a:ext cx="1032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</a:t>
            </a:r>
          </a:p>
          <a:p>
            <a:r>
              <a:rPr lang="en-US" dirty="0"/>
              <a:t>Company Logo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7562" y="1258111"/>
            <a:ext cx="4326211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VALUE PROP &amp; POSITIONING</a:t>
            </a:r>
          </a:p>
          <a:p>
            <a:endParaRPr lang="en-US" sz="800" b="1" dirty="0"/>
          </a:p>
          <a:p>
            <a:pPr marL="228600" indent="-228600">
              <a:buFont typeface="Arial"/>
              <a:buChar char="•"/>
            </a:pPr>
            <a:r>
              <a:rPr lang="en-US" dirty="0"/>
              <a:t>INSERT primary positioning</a:t>
            </a:r>
            <a:r>
              <a:rPr lang="mr-IN" dirty="0"/>
              <a:t>…</a:t>
            </a:r>
            <a:endParaRPr lang="en-US" dirty="0"/>
          </a:p>
          <a:p>
            <a:pPr marL="228600" indent="-228600">
              <a:buFont typeface="Arial"/>
              <a:buChar char="•"/>
            </a:pPr>
            <a:r>
              <a:rPr lang="en-US" i="1" dirty="0"/>
              <a:t>Global LD firm helping individuals and organizations INSERT</a:t>
            </a:r>
            <a:r>
              <a:rPr lang="mr-IN" i="1" dirty="0"/>
              <a:t>…</a:t>
            </a:r>
            <a:r>
              <a:rPr lang="en-US" i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8817" y="2575605"/>
            <a:ext cx="4324956" cy="861774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PROFILE</a:t>
            </a:r>
          </a:p>
          <a:p>
            <a:endParaRPr lang="en-US" sz="800" dirty="0"/>
          </a:p>
          <a:p>
            <a:r>
              <a:rPr lang="en-US" dirty="0"/>
              <a:t>Founded 20XX. HQ. CITY, COUNTRY. # employee size, etc.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2675" y="3709779"/>
            <a:ext cx="4321099" cy="861774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TARGET</a:t>
            </a:r>
          </a:p>
          <a:p>
            <a:endParaRPr lang="en-US" sz="800" dirty="0"/>
          </a:p>
          <a:p>
            <a:r>
              <a:rPr lang="en-US" sz="1400" dirty="0"/>
              <a:t>Market: 	Business leaders</a:t>
            </a:r>
            <a:endParaRPr lang="en-US" sz="400" dirty="0"/>
          </a:p>
          <a:p>
            <a:r>
              <a:rPr lang="en-US" sz="1400" dirty="0"/>
              <a:t>Learner: 	Business leaders and individuals 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0566" y="4809937"/>
            <a:ext cx="4327164" cy="646331"/>
          </a:xfrm>
          <a:prstGeom prst="rect">
            <a:avLst/>
          </a:prstGeom>
          <a:solidFill>
            <a:srgbClr val="FFFFFF"/>
          </a:solidFill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LEAD GENERATION</a:t>
            </a:r>
          </a:p>
          <a:p>
            <a:endParaRPr lang="en-US" sz="800" dirty="0"/>
          </a:p>
          <a:p>
            <a:r>
              <a:rPr lang="en-US" sz="1400" dirty="0"/>
              <a:t>Keynotes, Interviews with X, [TITLE] book promotion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7345" y="1255922"/>
            <a:ext cx="5099351" cy="1723549"/>
          </a:xfrm>
          <a:prstGeom prst="rect">
            <a:avLst/>
          </a:prstGeom>
          <a:solidFill>
            <a:srgbClr val="FFFFFF"/>
          </a:solidFill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PRODUCTS</a:t>
            </a:r>
          </a:p>
          <a:p>
            <a:endParaRPr lang="en-US" sz="800" dirty="0"/>
          </a:p>
          <a:p>
            <a:r>
              <a:rPr lang="en-US" u="sng" dirty="0"/>
              <a:t>Leadership Development</a:t>
            </a:r>
            <a:endParaRPr lang="en-US" dirty="0"/>
          </a:p>
          <a:p>
            <a:endParaRPr lang="en-US" u="sng" dirty="0"/>
          </a:p>
          <a:p>
            <a:r>
              <a:rPr lang="en-US" dirty="0"/>
              <a:t>Customized LD programs focusing on </a:t>
            </a:r>
            <a:r>
              <a:rPr lang="en-US" i="1" dirty="0"/>
              <a:t>insert </a:t>
            </a:r>
            <a:r>
              <a:rPr lang="en-US" dirty="0"/>
              <a:t>and </a:t>
            </a:r>
            <a:r>
              <a:rPr lang="en-US" i="1" dirty="0"/>
              <a:t>insert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Multi-day programs for teams</a:t>
            </a:r>
          </a:p>
          <a:p>
            <a:pPr marL="285750" indent="-285750">
              <a:buFont typeface="Arial"/>
              <a:buChar char="•"/>
            </a:pPr>
            <a:endParaRPr lang="en-US" u="sng" dirty="0"/>
          </a:p>
          <a:p>
            <a:r>
              <a:rPr lang="en-US" dirty="0"/>
              <a:t>Workshops </a:t>
            </a:r>
            <a:r>
              <a:rPr lang="mr-IN" dirty="0"/>
              <a:t>–</a:t>
            </a:r>
            <a:r>
              <a:rPr lang="en-US" dirty="0"/>
              <a:t> 2 day events for leaders and teams ($4000 </a:t>
            </a:r>
            <a:r>
              <a:rPr lang="en-US" dirty="0" err="1"/>
              <a:t>pp</a:t>
            </a:r>
            <a:r>
              <a:rPr lang="en-US" dirty="0"/>
              <a:t>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53813" y="3234119"/>
            <a:ext cx="5096840" cy="646331"/>
          </a:xfrm>
          <a:prstGeom prst="rect">
            <a:avLst/>
          </a:prstGeom>
          <a:solidFill>
            <a:srgbClr val="FFFFFF"/>
          </a:solidFill>
          <a:ln>
            <a:solidFill>
              <a:srgbClr val="E7E6E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INSIGHTS &amp; RESEARCH</a:t>
            </a:r>
          </a:p>
          <a:p>
            <a:endParaRPr lang="en-US" sz="800" dirty="0"/>
          </a:p>
          <a:p>
            <a:r>
              <a:rPr lang="en-US" sz="1400" dirty="0"/>
              <a:t>Limited, promoting book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6843" y="4169057"/>
            <a:ext cx="5093810" cy="1292661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Spotlight for Sales </a:t>
            </a:r>
          </a:p>
          <a:p>
            <a:endParaRPr lang="en-US" sz="800" dirty="0"/>
          </a:p>
          <a:p>
            <a:r>
              <a:rPr lang="en-US" dirty="0"/>
              <a:t>COMPANY B presents a </a:t>
            </a:r>
            <a:r>
              <a:rPr lang="en-US" dirty="0">
                <a:solidFill>
                  <a:srgbClr val="008000"/>
                </a:solidFill>
              </a:rPr>
              <a:t>WEAK</a:t>
            </a:r>
            <a:r>
              <a:rPr lang="en-US" dirty="0"/>
              <a:t> threat due to their limited product offerings, lack of presence with advancing women, inclusion, assessments, and lack of proprietary research or thought leadership. </a:t>
            </a:r>
          </a:p>
        </p:txBody>
      </p:sp>
      <p:sp>
        <p:nvSpPr>
          <p:cNvPr id="14" name="Google Shape;125;ga4f0d2637a_0_314"/>
          <p:cNvSpPr txBox="1">
            <a:spLocks noGrp="1"/>
          </p:cNvSpPr>
          <p:nvPr>
            <p:ph type="title"/>
          </p:nvPr>
        </p:nvSpPr>
        <p:spPr>
          <a:xfrm>
            <a:off x="2157934" y="317355"/>
            <a:ext cx="87555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25" rIns="0" bIns="0" anchor="ctr" anchorCtr="0">
            <a:noAutofit/>
          </a:bodyPr>
          <a:lstStyle/>
          <a:p>
            <a:pPr marL="770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B"/>
              </a:buClr>
              <a:buSzPts val="4400"/>
              <a:buFont typeface="Calibri"/>
              <a:buNone/>
            </a:pP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[ Company B ]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625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0">
      <a:dk1>
        <a:srgbClr val="FFFFFF"/>
      </a:dk1>
      <a:lt1>
        <a:srgbClr val="44484E"/>
      </a:lt1>
      <a:dk2>
        <a:srgbClr val="FFFFFF"/>
      </a:dk2>
      <a:lt2>
        <a:srgbClr val="E7E6E6"/>
      </a:lt2>
      <a:accent1>
        <a:srgbClr val="00527C"/>
      </a:accent1>
      <a:accent2>
        <a:srgbClr val="F6921E"/>
      </a:accent2>
      <a:accent3>
        <a:srgbClr val="93AFCD"/>
      </a:accent3>
      <a:accent4>
        <a:srgbClr val="93AFCD"/>
      </a:accent4>
      <a:accent5>
        <a:srgbClr val="F5F8FB"/>
      </a:accent5>
      <a:accent6>
        <a:srgbClr val="00527C"/>
      </a:accent6>
      <a:hlink>
        <a:srgbClr val="0C4A96"/>
      </a:hlink>
      <a:folHlink>
        <a:srgbClr val="1B1B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Другая 10">
      <a:dk1>
        <a:srgbClr val="FFFFFF"/>
      </a:dk1>
      <a:lt1>
        <a:srgbClr val="44484E"/>
      </a:lt1>
      <a:dk2>
        <a:srgbClr val="FFFFFF"/>
      </a:dk2>
      <a:lt2>
        <a:srgbClr val="E7E6E6"/>
      </a:lt2>
      <a:accent1>
        <a:srgbClr val="00527C"/>
      </a:accent1>
      <a:accent2>
        <a:srgbClr val="F6921E"/>
      </a:accent2>
      <a:accent3>
        <a:srgbClr val="93AFCD"/>
      </a:accent3>
      <a:accent4>
        <a:srgbClr val="93AFCD"/>
      </a:accent4>
      <a:accent5>
        <a:srgbClr val="F5F8FB"/>
      </a:accent5>
      <a:accent6>
        <a:srgbClr val="00527C"/>
      </a:accent6>
      <a:hlink>
        <a:srgbClr val="0C4A96"/>
      </a:hlink>
      <a:folHlink>
        <a:srgbClr val="1B1B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854</Words>
  <Application>Microsoft Macintosh PowerPoint</Application>
  <PresentationFormat>Widescreen</PresentationFormat>
  <Paragraphs>288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Wingdings</vt:lpstr>
      <vt:lpstr>Roboto Light</vt:lpstr>
      <vt:lpstr>Montserrat</vt:lpstr>
      <vt:lpstr>Office Theme</vt:lpstr>
      <vt:lpstr>1_Office Theme</vt:lpstr>
      <vt:lpstr>PowerPoint Presentation</vt:lpstr>
      <vt:lpstr>Project Plan</vt:lpstr>
      <vt:lpstr>Companies Reviewed</vt:lpstr>
      <vt:lpstr>Information Capture</vt:lpstr>
      <vt:lpstr>Summary</vt:lpstr>
      <vt:lpstr>Product &amp; Insight Quality Evaluation</vt:lpstr>
      <vt:lpstr>PowerPoint Presentation</vt:lpstr>
      <vt:lpstr>[ Company A ]</vt:lpstr>
      <vt:lpstr>[ Company B ]</vt:lpstr>
      <vt:lpstr>PowerPoint Presentation</vt:lpstr>
      <vt:lpstr>Quick Scan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Raccoon</dc:creator>
  <cp:lastModifiedBy>Nicole Merrill</cp:lastModifiedBy>
  <cp:revision>19</cp:revision>
  <dcterms:created xsi:type="dcterms:W3CDTF">2019-07-25T11:15:59Z</dcterms:created>
  <dcterms:modified xsi:type="dcterms:W3CDTF">2021-04-26T20:42:18Z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