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+F52FvkufO0mNGYWcBg36GJCF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1480" y="-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5332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0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1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1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1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1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1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1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1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701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47" name="Google Shape;4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bg>
      <p:bgPr>
        <a:solidFill>
          <a:schemeClr val="l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5_Whys" TargetMode="External"/><Relationship Id="rId4" Type="http://schemas.openxmlformats.org/officeDocument/2006/relationships/hyperlink" Target="http://www.amazon.com/Lean-Customer-Development-Building-Customers/dp/1449356354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amazon.com/Lean-Customer-Development-Building-Customers/dp/144935635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amazon.com/The-Mom-Test-customers-business/dp/14921807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000" dirty="0" smtClean="0">
                <a:latin typeface="Calibri"/>
                <a:ea typeface="Calibri"/>
                <a:cs typeface="Calibri"/>
                <a:sym typeface="Calibri"/>
              </a:rPr>
              <a:t>Guidelines for Conducting Customer Interviews</a:t>
            </a:r>
            <a:endParaRPr sz="4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34" y="1013183"/>
            <a:ext cx="9288519" cy="531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Set 2-3 explicit research objectives; develop discussion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guide</a:t>
            </a:r>
          </a:p>
          <a:p>
            <a:pPr lvl="0">
              <a:lnSpc>
                <a:spcPct val="80000"/>
              </a:lnSpc>
              <a:buSzPct val="100000"/>
            </a:pPr>
            <a:endParaRPr lang="en-US" sz="800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Select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sample</a:t>
            </a:r>
          </a:p>
          <a:p>
            <a:pPr lvl="0">
              <a:lnSpc>
                <a:spcPct val="80000"/>
              </a:lnSpc>
              <a:spcBef>
                <a:spcPts val="304"/>
              </a:spcBef>
              <a:buSzPct val="100000"/>
            </a:pPr>
            <a:endParaRPr lang="en-US" sz="800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Decide who/how many colleagues will join you. </a:t>
            </a: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SzPts val="1330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Who needs input: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engineering, sales, product team, marketing? 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SzPts val="1330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 or more interviewers is typically better:</a:t>
            </a:r>
          </a:p>
          <a:p>
            <a:pPr marL="1143000" lvl="2" indent="-342900">
              <a:lnSpc>
                <a:spcPct val="80000"/>
              </a:lnSpc>
              <a:spcBef>
                <a:spcPts val="228"/>
              </a:spcBef>
              <a:buSzPts val="1140"/>
              <a:buFont typeface="Arial"/>
              <a:buChar char="•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2+ allows for moderator and note taker roles; also, one interviewer can formulate the next round of questions while the other delivers the current round </a:t>
            </a:r>
          </a:p>
          <a:p>
            <a:pPr marL="1143000" lvl="2" indent="-342900">
              <a:lnSpc>
                <a:spcPct val="80000"/>
              </a:lnSpc>
              <a:spcBef>
                <a:spcPts val="228"/>
              </a:spcBef>
              <a:buSzPts val="1140"/>
              <a:buFont typeface="Arial"/>
              <a:buChar char="•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2+ interviewers also can yield rich debriefing because colleagues may interpret points differently</a:t>
            </a:r>
          </a:p>
          <a:p>
            <a:pPr marL="1143000" lvl="2" indent="-342900">
              <a:lnSpc>
                <a:spcPct val="80000"/>
              </a:lnSpc>
              <a:spcBef>
                <a:spcPts val="228"/>
              </a:spcBef>
              <a:buSzPts val="1140"/>
              <a:buFont typeface="Arial"/>
              <a:buChar char="•"/>
            </a:pP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Caution: you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risk disjointed jumps in the conversation with too many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interviewers</a:t>
            </a:r>
          </a:p>
          <a:p>
            <a:pPr marL="800100" lvl="2">
              <a:lnSpc>
                <a:spcPct val="80000"/>
              </a:lnSpc>
              <a:spcBef>
                <a:spcPts val="228"/>
              </a:spcBef>
              <a:buSzPts val="1140"/>
            </a:pPr>
            <a:endParaRPr lang="en-US" sz="800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Conduct 45-60 minute interview</a:t>
            </a:r>
          </a:p>
          <a:p>
            <a:pPr marL="742950" lvl="1" indent="-349250">
              <a:lnSpc>
                <a:spcPct val="80000"/>
              </a:lnSpc>
              <a:spcBef>
                <a:spcPts val="256"/>
              </a:spcBef>
              <a:buSzPts val="1282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Decide whether to interview face-to-face or by phone/video call. Calls may be more time efficient, but they can forfeit emotional richness and opportunities to observe customers in their natural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setting.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349250">
              <a:lnSpc>
                <a:spcPct val="80000"/>
              </a:lnSpc>
              <a:spcBef>
                <a:spcPts val="256"/>
              </a:spcBef>
              <a:buSzPts val="1282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Decide if you’ll record interviews. Pros: you can listen better if you are less reliant on note taking. Cons: request to tape is an awkward opening; taping increases analysis time; taping can make some interviewees less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open.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349250">
              <a:lnSpc>
                <a:spcPct val="80000"/>
              </a:lnSpc>
              <a:spcBef>
                <a:spcPts val="256"/>
              </a:spcBef>
              <a:buSzPts val="1282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Choose your 1st questions to warm up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interviewee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and don’t overdo small talk (“e.g., Nice weather today…”). Make interviewee confident she’ll be helpful; set expectations (e.g., “I’ll mostly be listening” “It’s important to be honest – don’t worry about criticizing potential solutions I propose”; get interviewee talking by being quiet yourself after posing your first substantive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question.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349250">
              <a:lnSpc>
                <a:spcPct val="80000"/>
              </a:lnSpc>
              <a:spcBef>
                <a:spcPts val="256"/>
              </a:spcBef>
              <a:buSzPts val="1282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Define terms if necessary</a:t>
            </a:r>
          </a:p>
          <a:p>
            <a:pPr marL="742950" lvl="1" indent="-349250">
              <a:lnSpc>
                <a:spcPct val="80000"/>
              </a:lnSpc>
              <a:spcBef>
                <a:spcPts val="256"/>
              </a:spcBef>
              <a:buSzPts val="1282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Frame/pose questions carefully (see next slide)</a:t>
            </a:r>
          </a:p>
          <a:p>
            <a:pPr marL="742950" lvl="1" indent="-349250">
              <a:lnSpc>
                <a:spcPct val="80000"/>
              </a:lnSpc>
              <a:spcBef>
                <a:spcPts val="256"/>
              </a:spcBef>
              <a:buSzPts val="1282"/>
              <a:buFont typeface="Arial"/>
              <a:buChar char="–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At the end of the interview, request introductions to others who might be helpful and ask if you can follow up later to clarify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points</a:t>
            </a:r>
          </a:p>
          <a:p>
            <a:pPr marL="393700" lvl="1">
              <a:lnSpc>
                <a:spcPct val="80000"/>
              </a:lnSpc>
              <a:spcBef>
                <a:spcPts val="256"/>
              </a:spcBef>
              <a:buSzPts val="1282"/>
            </a:pPr>
            <a:endParaRPr lang="en-US" sz="800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Debrief ASAP, focusing on: key insights regarding research objectives; comparison to other interviews; any surprises; implications for future interviews (e.g., should you revise opening? Any bland answers? Any new Qs that worked well?)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000" dirty="0" smtClean="0">
                <a:latin typeface="Calibri"/>
                <a:ea typeface="Calibri"/>
                <a:cs typeface="Calibri"/>
                <a:sym typeface="Calibri"/>
              </a:rPr>
              <a:t>Framing/Posing Questions</a:t>
            </a:r>
            <a:endParaRPr sz="4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2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34" y="1160603"/>
            <a:ext cx="9288519" cy="496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80000"/>
              </a:lnSpc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mostly </a:t>
            </a: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open-ended questions;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listen WAY more than you talk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using “</a:t>
            </a:r>
            <a:r>
              <a:rPr lang="en-US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Five Whys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technique from Toyota Production System, but be wary of annoying </a:t>
            </a: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interviewee</a:t>
            </a: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  <a:buFont typeface="Arial"/>
              <a:buChar char="–"/>
            </a:pP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Restate answers to confirm understanding</a:t>
            </a:r>
          </a:p>
          <a:p>
            <a:pPr marL="457200" lvl="1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</a:pPr>
            <a:endParaRPr lang="en-US"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sz="152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sure you understand subject’s </a:t>
            </a: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goals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152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</a:pPr>
            <a:endParaRPr lang="en-US" sz="800" dirty="0">
              <a:latin typeface="Calibri"/>
              <a:cs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 should probe all dimensions of unmet need, i.e., improvement opportunity, importance, purpose, and </a:t>
            </a:r>
            <a:r>
              <a:rPr lang="en-US" sz="152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awareness</a:t>
            </a:r>
          </a:p>
          <a:p>
            <a:pPr lvl="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</a:pPr>
            <a:endParaRPr lang="en-US" sz="800" dirty="0">
              <a:latin typeface="Calibri"/>
              <a:cs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Listen for </a:t>
            </a: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emotion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152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frustration</a:t>
            </a:r>
          </a:p>
          <a:p>
            <a:pPr lvl="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</a:pPr>
            <a:endParaRPr lang="en-US" sz="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Probe for </a:t>
            </a: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constraints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adoption barriers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limited resources, social/political acceptability of change </a:t>
            </a:r>
            <a:endParaRPr lang="en-US" sz="152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</a:pPr>
            <a:endParaRPr lang="en-US"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on specific behavior in the past or present, not opinions and future plans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People are too optimistic and they want to please you—especially if you ask if they’ll buy your </a:t>
            </a:r>
            <a:r>
              <a:rPr lang="en-US" sz="152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product.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Not: “How likely would you be to do XYZ?” Rather: “Tell me about the last time you did XYZ?”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Not: “How much would it cost your company if XYZ happened?” Rather: “How much did it cost last time XYZ happened?”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Not: “How often does XYZ occur?” Rather: “In the past month, how often did XYZ occur?”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Not: “How would your family react if you did XYZ?” Rather: “How did your family react the last time you did XYZ?</a:t>
            </a: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</a:p>
          <a:p>
            <a:pPr marL="457200" lvl="1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</a:pPr>
            <a:endParaRPr lang="en-US"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leading questions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e.g., </a:t>
            </a:r>
            <a:r>
              <a:rPr lang="en-US" sz="152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you think XYZ?” “Would you like it if XYZ?” “Do you agree most people would say XYZ?” “Would it cause a problem if XYZ?</a:t>
            </a:r>
            <a:r>
              <a:rPr lang="en-US" sz="152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</a:p>
          <a:p>
            <a:pPr lvl="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</a:pPr>
            <a:endParaRPr lang="en-US"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2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judgmental language</a:t>
            </a:r>
            <a:r>
              <a:rPr lang="en-US" sz="15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never say the interviewee is wrong, even if their understanding of product is seriously flawed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58573" y="312023"/>
            <a:ext cx="25332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Source: Alvarez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i="1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Lean Customer Development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Ch. </a:t>
            </a: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8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000" dirty="0" smtClean="0">
                <a:latin typeface="Calibri"/>
                <a:ea typeface="Calibri"/>
                <a:cs typeface="Calibri"/>
                <a:sym typeface="Calibri"/>
              </a:rPr>
              <a:t>Customer Discovery Questions</a:t>
            </a:r>
            <a:endParaRPr sz="4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3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34" y="1160603"/>
            <a:ext cx="9288519" cy="4311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80000"/>
              </a:lnSpc>
              <a:buClr>
                <a:schemeClr val="dk1"/>
              </a:buClr>
              <a:buSzPts val="1520"/>
              <a:buFont typeface="+mj-lt"/>
              <a:buAutoNum type="arabicPeriod"/>
            </a:pPr>
            <a:r>
              <a:rPr lang="en-US" sz="15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basic questions (</a:t>
            </a:r>
            <a:r>
              <a:rPr lang="en-US" sz="15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Alvarez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p. </a:t>
            </a:r>
            <a:r>
              <a:rPr lang="en-US" sz="15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60)</a:t>
            </a:r>
            <a:endParaRPr lang="en-US" sz="1500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 me how you do [task] </a:t>
            </a: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today.</a:t>
            </a: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you use any [tools/tricks/apps] to do the task?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completing the task, if you could wave a </a:t>
            </a: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magic wand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do anything you can’t do today, what would it be?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 time you did the task, what were you doing right before and right after?</a:t>
            </a: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 I have asked anything else</a:t>
            </a: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457200" lvl="1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</a:pPr>
            <a:endParaRPr lang="en-US" dirty="0">
              <a:latin typeface="Calibri"/>
              <a:cs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52"/>
              </a:spcBef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Another set of questions from Justin Wilcox</a:t>
            </a:r>
            <a:endParaRPr lang="en-US" sz="1500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What’s the hardest part about [problem context]? 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you tell me about the last time that happened? [Stories can be vivid]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was that task hard?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What, if anything, have you done to solve that problem? [If they aren’t looking for a solution already, you may not have a problem worth solving!]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don’t you love about the solutions you’ve tried? </a:t>
            </a:r>
            <a:endParaRPr lang="en-US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1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</a:pP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52"/>
              </a:spcBef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questions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often do you experience this problem?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are you spending to solve this problem now?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do you find information about [problem context]?</a:t>
            </a:r>
            <a:endParaRPr lang="en-US" dirty="0">
              <a:latin typeface="Calibri"/>
              <a:cs typeface="Calibri"/>
            </a:endParaRPr>
          </a:p>
          <a:p>
            <a:pPr marL="742950" lvl="1" indent="-187959">
              <a:lnSpc>
                <a:spcPct val="80000"/>
              </a:lnSpc>
              <a:spcBef>
                <a:spcPts val="308"/>
              </a:spcBef>
              <a:buClr>
                <a:schemeClr val="dk1"/>
              </a:buClr>
              <a:buSzPts val="1540"/>
            </a:pPr>
            <a:endParaRPr lang="en-US" sz="15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904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3" y="317355"/>
            <a:ext cx="10034067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000" dirty="0" smtClean="0">
                <a:latin typeface="Calibri"/>
                <a:ea typeface="Calibri"/>
                <a:cs typeface="Calibri"/>
                <a:sym typeface="Calibri"/>
              </a:rPr>
              <a:t>More Customer Discovery Questions</a:t>
            </a:r>
            <a:endParaRPr sz="4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4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34" y="1160603"/>
            <a:ext cx="9288519" cy="3045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80000"/>
              </a:lnSpc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sz="15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 for probing feature requests</a:t>
            </a:r>
            <a:endParaRPr lang="en-US" sz="1500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do you want to do that?</a:t>
            </a:r>
            <a:endParaRPr lang="en-US" dirty="0"/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would that let you do?</a:t>
            </a:r>
            <a:endParaRPr lang="en-US" dirty="0"/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are you coping without it?</a:t>
            </a:r>
            <a:endParaRPr lang="en-US" dirty="0"/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 we push back our launch to add that feature, or could we add it later?</a:t>
            </a:r>
            <a:endParaRPr lang="en-US" dirty="0"/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would that fit into your day?</a:t>
            </a:r>
            <a:endParaRPr lang="en-US" dirty="0"/>
          </a:p>
          <a:p>
            <a:pPr marL="457200" lvl="1">
              <a:lnSpc>
                <a:spcPct val="80000"/>
              </a:lnSpc>
              <a:spcBef>
                <a:spcPts val="266"/>
              </a:spcBef>
              <a:buClr>
                <a:schemeClr val="dk1"/>
              </a:buClr>
              <a:buSzPts val="1330"/>
            </a:pPr>
            <a:endParaRPr lang="en-US"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sz="15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 for probing emotional signals </a:t>
            </a:r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 me more about that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really seems to bug you—I’ll bet there’s a story here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makes it so awful?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haven’t you been able to fix this?</a:t>
            </a:r>
            <a:endParaRPr lang="en-US" dirty="0">
              <a:latin typeface="Calibri"/>
              <a:cs typeface="Calibri"/>
            </a:endParaRPr>
          </a:p>
          <a:p>
            <a:pPr marL="742950" lvl="1" indent="-28575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seem excited about that—It’s a big deal?</a:t>
            </a:r>
            <a:endParaRPr lang="en-US" dirty="0">
              <a:latin typeface="Calibri"/>
              <a:cs typeface="Calibri"/>
            </a:endParaRPr>
          </a:p>
          <a:p>
            <a:pPr lvl="0">
              <a:lnSpc>
                <a:spcPct val="80000"/>
              </a:lnSpc>
              <a:spcBef>
                <a:spcPts val="304"/>
              </a:spcBef>
              <a:buClr>
                <a:schemeClr val="dk1"/>
              </a:buClr>
              <a:buSzPts val="1520"/>
            </a:pPr>
            <a:endParaRPr lang="en-US" sz="800" dirty="0">
              <a:latin typeface="Calibri"/>
              <a:cs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511036" y="289343"/>
            <a:ext cx="17008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Source: Fitzpatrick, </a:t>
            </a:r>
            <a:r>
              <a:rPr lang="en-US" i="1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The Mom Test</a:t>
            </a:r>
            <a:r>
              <a:rPr lang="en-US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              pp. 40-41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9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935</Words>
  <Application>Microsoft Macintosh PowerPoint</Application>
  <PresentationFormat>Custom</PresentationFormat>
  <Paragraphs>86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Guidelines for Conducting Customer Interviews</vt:lpstr>
      <vt:lpstr>Framing/Posing Questions</vt:lpstr>
      <vt:lpstr>Customer Discovery Questions</vt:lpstr>
      <vt:lpstr>More Customer Discovery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 Value- Complexity Matrix PLOT Product Opportunities</dc:title>
  <dc:creator>Samuel Michel</dc:creator>
  <cp:lastModifiedBy>Josh Hershner</cp:lastModifiedBy>
  <cp:revision>4</cp:revision>
  <dcterms:created xsi:type="dcterms:W3CDTF">2020-10-22T15:15:22Z</dcterms:created>
  <dcterms:modified xsi:type="dcterms:W3CDTF">2021-04-14T15:43:57Z</dcterms:modified>
</cp:coreProperties>
</file>