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http://customooxmlschemas.google.com/">
      <go:slidesCustomData xmlns:go="http://customooxmlschemas.google.com/" r:id="rId18" roundtripDataSignature="AMtx7miaPrlcGua4lIdr9CzG29z5CnRa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5" name="Google Shape;36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5" name="Google Shape;40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0" name="Google Shape;42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a4f0d2637a_0_3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2" name="Google Shape;132;ga4f0d2637a_0_3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4" name="Google Shape;22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3" name="Google Shape;2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1" name="Google Shape;31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6" name="Google Shape;32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6" name="Google Shape;35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wo Content" showMasterSp="0">
  <p:cSld name="1_Two Content">
    <p:spTree>
      <p:nvGrpSpPr>
        <p:cNvPr id="15" name="Shape 15"/>
        <p:cNvGrpSpPr/>
        <p:nvPr/>
      </p:nvGrpSpPr>
      <p:grpSpPr>
        <a:xfrm>
          <a:off x="0" y="0"/>
          <a:ext cx="0" cy="0"/>
          <a:chOff x="0" y="0"/>
          <a:chExt cx="0" cy="0"/>
        </a:xfrm>
      </p:grpSpPr>
      <p:sp>
        <p:nvSpPr>
          <p:cNvPr id="16" name="Google Shape;16;p21"/>
          <p:cNvSpPr/>
          <p:nvPr/>
        </p:nvSpPr>
        <p:spPr>
          <a:xfrm>
            <a:off x="10388818" y="1095531"/>
            <a:ext cx="1200715" cy="1562977"/>
          </a:xfrm>
          <a:custGeom>
            <a:rect b="b" l="l" r="r" t="t"/>
            <a:pathLst>
              <a:path extrusionOk="0" h="2577465" w="1979930">
                <a:moveTo>
                  <a:pt x="1293122" y="0"/>
                </a:moveTo>
                <a:lnTo>
                  <a:pt x="0" y="1288714"/>
                </a:lnTo>
                <a:lnTo>
                  <a:pt x="1293122" y="2577356"/>
                </a:lnTo>
                <a:lnTo>
                  <a:pt x="1979499" y="1890916"/>
                </a:lnTo>
                <a:lnTo>
                  <a:pt x="1373685" y="1288714"/>
                </a:lnTo>
                <a:lnTo>
                  <a:pt x="1979499" y="686439"/>
                </a:lnTo>
                <a:lnTo>
                  <a:pt x="1293122"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17" name="Google Shape;17;p21"/>
          <p:cNvSpPr/>
          <p:nvPr/>
        </p:nvSpPr>
        <p:spPr>
          <a:xfrm>
            <a:off x="9188953" y="2194530"/>
            <a:ext cx="3003329" cy="3872209"/>
          </a:xfrm>
          <a:custGeom>
            <a:rect b="b" l="l" r="r" t="t"/>
            <a:pathLst>
              <a:path extrusionOk="0" h="6385559" w="4952365">
                <a:moveTo>
                  <a:pt x="1433118" y="0"/>
                </a:moveTo>
                <a:lnTo>
                  <a:pt x="0" y="1433066"/>
                </a:lnTo>
                <a:lnTo>
                  <a:pt x="4951901" y="6384978"/>
                </a:lnTo>
                <a:lnTo>
                  <a:pt x="4951901" y="4656727"/>
                </a:lnTo>
                <a:lnTo>
                  <a:pt x="1728313" y="1433066"/>
                </a:lnTo>
                <a:lnTo>
                  <a:pt x="2297280" y="864141"/>
                </a:lnTo>
                <a:lnTo>
                  <a:pt x="1433118"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18" name="Google Shape;18;p21"/>
          <p:cNvSpPr/>
          <p:nvPr/>
        </p:nvSpPr>
        <p:spPr>
          <a:xfrm>
            <a:off x="11410494" y="2479718"/>
            <a:ext cx="781736" cy="1200631"/>
          </a:xfrm>
          <a:custGeom>
            <a:rect b="b" l="l" r="r" t="t"/>
            <a:pathLst>
              <a:path extrusionOk="0" h="1979929" w="1289050">
                <a:moveTo>
                  <a:pt x="686471" y="0"/>
                </a:moveTo>
                <a:lnTo>
                  <a:pt x="0" y="686303"/>
                </a:lnTo>
                <a:lnTo>
                  <a:pt x="1288672" y="1979416"/>
                </a:lnTo>
                <a:lnTo>
                  <a:pt x="1288672" y="605740"/>
                </a:lnTo>
                <a:lnTo>
                  <a:pt x="686471"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19" name="Google Shape;19;p21"/>
          <p:cNvSpPr/>
          <p:nvPr/>
        </p:nvSpPr>
        <p:spPr>
          <a:xfrm>
            <a:off x="11410494" y="73978"/>
            <a:ext cx="781736" cy="1200631"/>
          </a:xfrm>
          <a:custGeom>
            <a:rect b="b" l="l" r="r" t="t"/>
            <a:pathLst>
              <a:path extrusionOk="0" h="1979930" w="1289050">
                <a:moveTo>
                  <a:pt x="1288672" y="0"/>
                </a:moveTo>
                <a:lnTo>
                  <a:pt x="0" y="1292976"/>
                </a:lnTo>
                <a:lnTo>
                  <a:pt x="686471" y="1979489"/>
                </a:lnTo>
                <a:lnTo>
                  <a:pt x="1288672" y="1373612"/>
                </a:lnTo>
                <a:lnTo>
                  <a:pt x="1288672"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0" name="Google Shape;20;p21"/>
          <p:cNvSpPr/>
          <p:nvPr/>
        </p:nvSpPr>
        <p:spPr>
          <a:xfrm>
            <a:off x="10180929" y="355020"/>
            <a:ext cx="330409" cy="430117"/>
          </a:xfrm>
          <a:custGeom>
            <a:rect b="b" l="l" r="r" t="t"/>
            <a:pathLst>
              <a:path extrusionOk="0" h="709294" w="544830">
                <a:moveTo>
                  <a:pt x="188831" y="0"/>
                </a:moveTo>
                <a:lnTo>
                  <a:pt x="0" y="188842"/>
                </a:lnTo>
                <a:lnTo>
                  <a:pt x="166665" y="354533"/>
                </a:lnTo>
                <a:lnTo>
                  <a:pt x="0" y="520204"/>
                </a:lnTo>
                <a:lnTo>
                  <a:pt x="188831" y="709046"/>
                </a:lnTo>
                <a:lnTo>
                  <a:pt x="544580" y="354533"/>
                </a:lnTo>
                <a:lnTo>
                  <a:pt x="188831"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1" name="Google Shape;21;p21"/>
          <p:cNvSpPr/>
          <p:nvPr/>
        </p:nvSpPr>
        <p:spPr>
          <a:xfrm>
            <a:off x="9519048" y="355019"/>
            <a:ext cx="330409" cy="430117"/>
          </a:xfrm>
          <a:custGeom>
            <a:rect b="b" l="l" r="r" t="t"/>
            <a:pathLst>
              <a:path extrusionOk="0" h="709294" w="544830">
                <a:moveTo>
                  <a:pt x="355748" y="0"/>
                </a:moveTo>
                <a:lnTo>
                  <a:pt x="0" y="354533"/>
                </a:lnTo>
                <a:lnTo>
                  <a:pt x="355748" y="709046"/>
                </a:lnTo>
                <a:lnTo>
                  <a:pt x="544569" y="520204"/>
                </a:lnTo>
                <a:lnTo>
                  <a:pt x="377915" y="354533"/>
                </a:lnTo>
                <a:lnTo>
                  <a:pt x="544569" y="188842"/>
                </a:lnTo>
                <a:lnTo>
                  <a:pt x="355748"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2" name="Google Shape;22;p21"/>
          <p:cNvSpPr/>
          <p:nvPr/>
        </p:nvSpPr>
        <p:spPr>
          <a:xfrm>
            <a:off x="9800119" y="73977"/>
            <a:ext cx="430147" cy="330385"/>
          </a:xfrm>
          <a:custGeom>
            <a:rect b="b" l="l" r="r" t="t"/>
            <a:pathLst>
              <a:path extrusionOk="0" h="544830" w="709294">
                <a:moveTo>
                  <a:pt x="354523" y="0"/>
                </a:moveTo>
                <a:lnTo>
                  <a:pt x="0" y="355706"/>
                </a:lnTo>
                <a:lnTo>
                  <a:pt x="188852" y="544580"/>
                </a:lnTo>
                <a:lnTo>
                  <a:pt x="354523" y="377894"/>
                </a:lnTo>
                <a:lnTo>
                  <a:pt x="686861" y="377894"/>
                </a:lnTo>
                <a:lnTo>
                  <a:pt x="709046" y="355706"/>
                </a:lnTo>
                <a:lnTo>
                  <a:pt x="354523" y="0"/>
                </a:lnTo>
                <a:close/>
              </a:path>
              <a:path extrusionOk="0" h="544830" w="709294">
                <a:moveTo>
                  <a:pt x="686861" y="377894"/>
                </a:moveTo>
                <a:lnTo>
                  <a:pt x="354523" y="377894"/>
                </a:lnTo>
                <a:lnTo>
                  <a:pt x="520193" y="544580"/>
                </a:lnTo>
                <a:lnTo>
                  <a:pt x="686861" y="377894"/>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3" name="Google Shape;23;p21"/>
          <p:cNvSpPr/>
          <p:nvPr/>
        </p:nvSpPr>
        <p:spPr>
          <a:xfrm>
            <a:off x="9800116" y="735815"/>
            <a:ext cx="430147" cy="330385"/>
          </a:xfrm>
          <a:custGeom>
            <a:rect b="b" l="l" r="r" t="t"/>
            <a:pathLst>
              <a:path extrusionOk="0" h="544830" w="709294">
                <a:moveTo>
                  <a:pt x="188852" y="0"/>
                </a:moveTo>
                <a:lnTo>
                  <a:pt x="0" y="188811"/>
                </a:lnTo>
                <a:lnTo>
                  <a:pt x="354533" y="544559"/>
                </a:lnTo>
                <a:lnTo>
                  <a:pt x="709056" y="188811"/>
                </a:lnTo>
                <a:lnTo>
                  <a:pt x="686885" y="166644"/>
                </a:lnTo>
                <a:lnTo>
                  <a:pt x="354533" y="166644"/>
                </a:lnTo>
                <a:lnTo>
                  <a:pt x="188852" y="0"/>
                </a:lnTo>
                <a:close/>
              </a:path>
              <a:path extrusionOk="0" h="544830" w="709294">
                <a:moveTo>
                  <a:pt x="520204" y="0"/>
                </a:moveTo>
                <a:lnTo>
                  <a:pt x="354533" y="166644"/>
                </a:lnTo>
                <a:lnTo>
                  <a:pt x="686885" y="166644"/>
                </a:lnTo>
                <a:lnTo>
                  <a:pt x="520204"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4" name="Google Shape;24;p21"/>
          <p:cNvSpPr/>
          <p:nvPr/>
        </p:nvSpPr>
        <p:spPr>
          <a:xfrm>
            <a:off x="9188956" y="657356"/>
            <a:ext cx="1652428" cy="1065474"/>
          </a:xfrm>
          <a:custGeom>
            <a:rect b="b" l="l" r="r" t="t"/>
            <a:pathLst>
              <a:path extrusionOk="0" h="1757045" w="2724784">
                <a:moveTo>
                  <a:pt x="394260" y="0"/>
                </a:moveTo>
                <a:lnTo>
                  <a:pt x="0" y="394249"/>
                </a:lnTo>
                <a:lnTo>
                  <a:pt x="1362304" y="1756564"/>
                </a:lnTo>
                <a:lnTo>
                  <a:pt x="1837755" y="1281112"/>
                </a:lnTo>
                <a:lnTo>
                  <a:pt x="1362304" y="1281112"/>
                </a:lnTo>
                <a:lnTo>
                  <a:pt x="475472" y="394249"/>
                </a:lnTo>
                <a:lnTo>
                  <a:pt x="631980" y="237741"/>
                </a:lnTo>
                <a:lnTo>
                  <a:pt x="394260" y="0"/>
                </a:lnTo>
                <a:close/>
              </a:path>
              <a:path extrusionOk="0" h="1757045" w="2724784">
                <a:moveTo>
                  <a:pt x="2330347" y="0"/>
                </a:moveTo>
                <a:lnTo>
                  <a:pt x="2092606" y="237741"/>
                </a:lnTo>
                <a:lnTo>
                  <a:pt x="2249135" y="394249"/>
                </a:lnTo>
                <a:lnTo>
                  <a:pt x="1362304" y="1281112"/>
                </a:lnTo>
                <a:lnTo>
                  <a:pt x="1837755" y="1281112"/>
                </a:lnTo>
                <a:lnTo>
                  <a:pt x="2724618" y="394249"/>
                </a:lnTo>
                <a:lnTo>
                  <a:pt x="2330347" y="0"/>
                </a:lnTo>
                <a:close/>
              </a:path>
            </a:pathLst>
          </a:custGeom>
          <a:solidFill>
            <a:srgbClr val="E9EEF4">
              <a:alpha val="4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5" name="Google Shape;25;p21"/>
          <p:cNvSpPr/>
          <p:nvPr/>
        </p:nvSpPr>
        <p:spPr>
          <a:xfrm>
            <a:off x="0" y="1"/>
            <a:ext cx="1289287" cy="6857615"/>
          </a:xfrm>
          <a:custGeom>
            <a:rect b="b" l="l" r="r" t="t"/>
            <a:pathLst>
              <a:path extrusionOk="0" h="11308715" w="2125980">
                <a:moveTo>
                  <a:pt x="0" y="11308556"/>
                </a:moveTo>
                <a:lnTo>
                  <a:pt x="2125589" y="11308556"/>
                </a:lnTo>
                <a:lnTo>
                  <a:pt x="2125589" y="0"/>
                </a:lnTo>
                <a:lnTo>
                  <a:pt x="0" y="0"/>
                </a:lnTo>
                <a:lnTo>
                  <a:pt x="0" y="11308556"/>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26" name="Google Shape;26;p21"/>
          <p:cNvSpPr txBox="1"/>
          <p:nvPr>
            <p:ph type="title"/>
          </p:nvPr>
        </p:nvSpPr>
        <p:spPr>
          <a:xfrm>
            <a:off x="4166472" y="1506739"/>
            <a:ext cx="3859055" cy="690510"/>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00527B"/>
              </a:buClr>
              <a:buSzPts val="4487"/>
              <a:buFont typeface="Arial"/>
              <a:buNone/>
              <a:defRPr b="1" i="0" sz="4487">
                <a:solidFill>
                  <a:srgbClr val="00527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21"/>
          <p:cNvSpPr txBox="1"/>
          <p:nvPr>
            <p:ph idx="1" type="body"/>
          </p:nvPr>
        </p:nvSpPr>
        <p:spPr>
          <a:xfrm>
            <a:off x="609600" y="1577341"/>
            <a:ext cx="5303520" cy="353943"/>
          </a:xfrm>
          <a:prstGeom prst="rect">
            <a:avLst/>
          </a:prstGeom>
          <a:noFill/>
          <a:ln>
            <a:noFill/>
          </a:ln>
        </p:spPr>
        <p:txBody>
          <a:bodyPr anchorCtr="0" anchor="t" bIns="0" lIns="0" spcFirstLastPara="1" rIns="0" wrap="square" tIns="0">
            <a:spAutoFit/>
          </a:bodyPr>
          <a:lstStyle>
            <a:lvl1pPr indent="-406400" lvl="0" marL="457200" algn="l">
              <a:lnSpc>
                <a:spcPct val="90000"/>
              </a:lnSpc>
              <a:spcBef>
                <a:spcPts val="1000"/>
              </a:spcBef>
              <a:spcAft>
                <a:spcPts val="0"/>
              </a:spcAft>
              <a:buClr>
                <a:schemeClr val="dk1"/>
              </a:buClr>
              <a:buSzPts val="2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21"/>
          <p:cNvSpPr txBox="1"/>
          <p:nvPr>
            <p:ph idx="2" type="body"/>
          </p:nvPr>
        </p:nvSpPr>
        <p:spPr>
          <a:xfrm>
            <a:off x="6278880" y="1577341"/>
            <a:ext cx="5303520" cy="353943"/>
          </a:xfrm>
          <a:prstGeom prst="rect">
            <a:avLst/>
          </a:prstGeom>
          <a:noFill/>
          <a:ln>
            <a:noFill/>
          </a:ln>
        </p:spPr>
        <p:txBody>
          <a:bodyPr anchorCtr="0" anchor="t" bIns="0" lIns="0" spcFirstLastPara="1" rIns="0" wrap="square" tIns="0">
            <a:spAutoFit/>
          </a:bodyPr>
          <a:lstStyle>
            <a:lvl1pPr indent="-406400" lvl="0" marL="457200" algn="l">
              <a:lnSpc>
                <a:spcPct val="90000"/>
              </a:lnSpc>
              <a:spcBef>
                <a:spcPts val="1000"/>
              </a:spcBef>
              <a:spcAft>
                <a:spcPts val="0"/>
              </a:spcAft>
              <a:buClr>
                <a:schemeClr val="dk1"/>
              </a:buClr>
              <a:buSzPts val="2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21"/>
          <p:cNvSpPr/>
          <p:nvPr/>
        </p:nvSpPr>
        <p:spPr>
          <a:xfrm>
            <a:off x="2" y="2"/>
            <a:ext cx="1746005" cy="2063946"/>
          </a:xfrm>
          <a:custGeom>
            <a:rect b="b" l="l" r="r" t="t"/>
            <a:pathLst>
              <a:path extrusionOk="0" h="3403600" w="2879090">
                <a:moveTo>
                  <a:pt x="2878697" y="0"/>
                </a:moveTo>
                <a:lnTo>
                  <a:pt x="0" y="0"/>
                </a:lnTo>
                <a:lnTo>
                  <a:pt x="0" y="3403540"/>
                </a:lnTo>
                <a:lnTo>
                  <a:pt x="2878697" y="686973"/>
                </a:lnTo>
                <a:lnTo>
                  <a:pt x="2878697" y="0"/>
                </a:lnTo>
                <a:close/>
              </a:path>
            </a:pathLst>
          </a:custGeom>
          <a:solidFill>
            <a:srgbClr val="668EB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0" name="Google Shape;30;p21"/>
          <p:cNvSpPr/>
          <p:nvPr/>
        </p:nvSpPr>
        <p:spPr>
          <a:xfrm>
            <a:off x="2" y="0"/>
            <a:ext cx="1746005" cy="2063946"/>
          </a:xfrm>
          <a:custGeom>
            <a:rect b="b" l="l" r="r" t="t"/>
            <a:pathLst>
              <a:path extrusionOk="0" h="3403600" w="2879090">
                <a:moveTo>
                  <a:pt x="2878697" y="0"/>
                </a:moveTo>
                <a:lnTo>
                  <a:pt x="0" y="0"/>
                </a:lnTo>
                <a:lnTo>
                  <a:pt x="0" y="3403540"/>
                </a:lnTo>
                <a:lnTo>
                  <a:pt x="2878697" y="0"/>
                </a:lnTo>
                <a:close/>
              </a:path>
            </a:pathLst>
          </a:custGeom>
          <a:solidFill>
            <a:srgbClr val="F6921E"/>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1" name="Google Shape;31;p21"/>
          <p:cNvSpPr/>
          <p:nvPr/>
        </p:nvSpPr>
        <p:spPr>
          <a:xfrm>
            <a:off x="3651753" y="6561600"/>
            <a:ext cx="7481945"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2" name="Google Shape;32;p21"/>
          <p:cNvSpPr txBox="1"/>
          <p:nvPr>
            <p:ph idx="12" type="sldNum"/>
          </p:nvPr>
        </p:nvSpPr>
        <p:spPr>
          <a:xfrm>
            <a:off x="11133653" y="6311864"/>
            <a:ext cx="731520" cy="348942"/>
          </a:xfrm>
          <a:prstGeom prst="rect">
            <a:avLst/>
          </a:prstGeom>
          <a:noFill/>
          <a:ln>
            <a:noFill/>
          </a:ln>
        </p:spPr>
        <p:txBody>
          <a:bodyPr anchorCtr="0" anchor="ctr" bIns="0" lIns="0" spcFirstLastPara="1" rIns="0" wrap="square" tIns="0">
            <a:noAutofit/>
          </a:bodyPr>
          <a:lstStyle>
            <a:lvl1pPr indent="0" lvl="0"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1pPr>
            <a:lvl2pPr indent="0" lvl="1"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2pPr>
            <a:lvl3pPr indent="0" lvl="2"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3pPr>
            <a:lvl4pPr indent="0" lvl="3"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4pPr>
            <a:lvl5pPr indent="0" lvl="4"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5pPr>
            <a:lvl6pPr indent="0" lvl="5"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6pPr>
            <a:lvl7pPr indent="0" lvl="6"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7pPr>
            <a:lvl8pPr indent="0" lvl="7"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8pPr>
            <a:lvl9pPr indent="0" lvl="8" marL="7701" marR="0" algn="r">
              <a:lnSpc>
                <a:spcPct val="119250"/>
              </a:lnSpc>
              <a:spcBef>
                <a:spcPts val="0"/>
              </a:spcBef>
              <a:spcAft>
                <a:spcPts val="0"/>
              </a:spcAft>
              <a:buClr>
                <a:srgbClr val="000000"/>
              </a:buClr>
              <a:buSzPts val="2400"/>
              <a:buFont typeface="Arial"/>
              <a:buNone/>
              <a:defRPr b="0" i="0" sz="2400" u="none" cap="none" strike="noStrike">
                <a:solidFill>
                  <a:srgbClr val="F6921E"/>
                </a:solidFill>
                <a:latin typeface="Arial"/>
                <a:ea typeface="Arial"/>
                <a:cs typeface="Arial"/>
                <a:sym typeface="Arial"/>
              </a:defRPr>
            </a:lvl9pPr>
          </a:lstStyle>
          <a:p>
            <a:pPr indent="0" lvl="0" marL="7701" rtl="0" algn="r">
              <a:spcBef>
                <a:spcPts val="0"/>
              </a:spcBef>
              <a:spcAft>
                <a:spcPts val="0"/>
              </a:spcAft>
              <a:buNone/>
            </a:pPr>
            <a:fld id="{00000000-1234-1234-1234-123412341234}" type="slidenum">
              <a:rPr lang="en-US"/>
              <a:t>‹#›</a:t>
            </a:fld>
            <a:endParaRPr>
              <a:solidFill>
                <a:srgbClr val="888888"/>
              </a:solidFill>
            </a:endParaRPr>
          </a:p>
        </p:txBody>
      </p:sp>
      <p:pic>
        <p:nvPicPr>
          <p:cNvPr id="33" name="Google Shape;33;p21"/>
          <p:cNvPicPr preferRelativeResize="0"/>
          <p:nvPr/>
        </p:nvPicPr>
        <p:blipFill rotWithShape="1">
          <a:blip r:embed="rId2">
            <a:alphaModFix/>
          </a:blip>
          <a:srcRect b="0" l="0" r="0" t="0"/>
          <a:stretch/>
        </p:blipFill>
        <p:spPr>
          <a:xfrm>
            <a:off x="2032611" y="6247672"/>
            <a:ext cx="1428638" cy="32624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1" name="Shape 91"/>
        <p:cNvGrpSpPr/>
        <p:nvPr/>
      </p:nvGrpSpPr>
      <p:grpSpPr>
        <a:xfrm>
          <a:off x="0" y="0"/>
          <a:ext cx="0" cy="0"/>
          <a:chOff x="0" y="0"/>
          <a:chExt cx="0" cy="0"/>
        </a:xfrm>
      </p:grpSpPr>
      <p:sp>
        <p:nvSpPr>
          <p:cNvPr id="92" name="Google Shape;92;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5" name="Shape 95"/>
        <p:cNvGrpSpPr/>
        <p:nvPr/>
      </p:nvGrpSpPr>
      <p:grpSpPr>
        <a:xfrm>
          <a:off x="0" y="0"/>
          <a:ext cx="0" cy="0"/>
          <a:chOff x="0" y="0"/>
          <a:chExt cx="0" cy="0"/>
        </a:xfrm>
      </p:grpSpPr>
      <p:sp>
        <p:nvSpPr>
          <p:cNvPr id="96" name="Google Shape;96;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2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98" name="Google Shape;98;p2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99" name="Google Shape;9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2" name="Shape 102"/>
        <p:cNvGrpSpPr/>
        <p:nvPr/>
      </p:nvGrpSpPr>
      <p:grpSpPr>
        <a:xfrm>
          <a:off x="0" y="0"/>
          <a:ext cx="0" cy="0"/>
          <a:chOff x="0" y="0"/>
          <a:chExt cx="0" cy="0"/>
        </a:xfrm>
      </p:grpSpPr>
      <p:sp>
        <p:nvSpPr>
          <p:cNvPr id="103" name="Google Shape;103;p3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30"/>
          <p:cNvSpPr/>
          <p:nvPr>
            <p:ph idx="2" type="pic"/>
          </p:nvPr>
        </p:nvSpPr>
        <p:spPr>
          <a:xfrm>
            <a:off x="5183188" y="987425"/>
            <a:ext cx="6172200" cy="4873625"/>
          </a:xfrm>
          <a:prstGeom prst="rect">
            <a:avLst/>
          </a:prstGeom>
          <a:noFill/>
          <a:ln>
            <a:noFill/>
          </a:ln>
        </p:spPr>
      </p:sp>
      <p:sp>
        <p:nvSpPr>
          <p:cNvPr id="105" name="Google Shape;105;p3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6" name="Google Shape;106;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9" name="Shape 109"/>
        <p:cNvGrpSpPr/>
        <p:nvPr/>
      </p:nvGrpSpPr>
      <p:grpSpPr>
        <a:xfrm>
          <a:off x="0" y="0"/>
          <a:ext cx="0" cy="0"/>
          <a:chOff x="0" y="0"/>
          <a:chExt cx="0" cy="0"/>
        </a:xfrm>
      </p:grpSpPr>
      <p:sp>
        <p:nvSpPr>
          <p:cNvPr id="110" name="Google Shape;110;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3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5" name="Shape 115"/>
        <p:cNvGrpSpPr/>
        <p:nvPr/>
      </p:nvGrpSpPr>
      <p:grpSpPr>
        <a:xfrm>
          <a:off x="0" y="0"/>
          <a:ext cx="0" cy="0"/>
          <a:chOff x="0" y="0"/>
          <a:chExt cx="0" cy="0"/>
        </a:xfrm>
      </p:grpSpPr>
      <p:sp>
        <p:nvSpPr>
          <p:cNvPr id="116" name="Google Shape;116;p3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9" name="Google Shape;119;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obj">
  <p:cSld name="OBJECT">
    <p:spTree>
      <p:nvGrpSpPr>
        <p:cNvPr id="34" name="Shape 34"/>
        <p:cNvGrpSpPr/>
        <p:nvPr/>
      </p:nvGrpSpPr>
      <p:grpSpPr>
        <a:xfrm>
          <a:off x="0" y="0"/>
          <a:ext cx="0" cy="0"/>
          <a:chOff x="0" y="0"/>
          <a:chExt cx="0" cy="0"/>
        </a:xfrm>
      </p:grpSpPr>
      <p:sp>
        <p:nvSpPr>
          <p:cNvPr id="35" name="Google Shape;35;p20"/>
          <p:cNvSpPr/>
          <p:nvPr/>
        </p:nvSpPr>
        <p:spPr>
          <a:xfrm>
            <a:off x="0" y="1"/>
            <a:ext cx="12192000" cy="6857615"/>
          </a:xfrm>
          <a:custGeom>
            <a:rect b="b" l="l" r="r" t="t"/>
            <a:pathLst>
              <a:path extrusionOk="0" h="11308715" w="20104100">
                <a:moveTo>
                  <a:pt x="0" y="11308556"/>
                </a:moveTo>
                <a:lnTo>
                  <a:pt x="20104099" y="11308556"/>
                </a:lnTo>
                <a:lnTo>
                  <a:pt x="20104099" y="0"/>
                </a:lnTo>
                <a:lnTo>
                  <a:pt x="0" y="0"/>
                </a:lnTo>
                <a:lnTo>
                  <a:pt x="0" y="11308556"/>
                </a:lnTo>
                <a:close/>
              </a:path>
            </a:pathLst>
          </a:custGeom>
          <a:solidFill>
            <a:srgbClr val="F6921E"/>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6" name="Google Shape;36;p20"/>
          <p:cNvSpPr/>
          <p:nvPr/>
        </p:nvSpPr>
        <p:spPr>
          <a:xfrm>
            <a:off x="7799683" y="3367089"/>
            <a:ext cx="3061478" cy="3061263"/>
          </a:xfrm>
          <a:custGeom>
            <a:rect b="b" l="l" r="r" t="t"/>
            <a:pathLst>
              <a:path extrusionOk="0" h="5048250" w="5048250">
                <a:moveTo>
                  <a:pt x="4058934" y="0"/>
                </a:moveTo>
                <a:lnTo>
                  <a:pt x="0" y="4058923"/>
                </a:lnTo>
                <a:lnTo>
                  <a:pt x="988734" y="5047657"/>
                </a:lnTo>
                <a:lnTo>
                  <a:pt x="5047668" y="988723"/>
                </a:lnTo>
                <a:lnTo>
                  <a:pt x="4058934"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7" name="Google Shape;37;p20"/>
          <p:cNvSpPr/>
          <p:nvPr/>
        </p:nvSpPr>
        <p:spPr>
          <a:xfrm>
            <a:off x="0" y="1"/>
            <a:ext cx="12192000" cy="6735935"/>
          </a:xfrm>
          <a:custGeom>
            <a:rect b="b" l="l" r="r" t="t"/>
            <a:pathLst>
              <a:path extrusionOk="0" h="11108055" w="20104100">
                <a:moveTo>
                  <a:pt x="20104099" y="0"/>
                </a:moveTo>
                <a:lnTo>
                  <a:pt x="0" y="0"/>
                </a:lnTo>
                <a:lnTo>
                  <a:pt x="0" y="11107682"/>
                </a:lnTo>
                <a:lnTo>
                  <a:pt x="12991311" y="11107682"/>
                </a:lnTo>
                <a:lnTo>
                  <a:pt x="20104099" y="4004108"/>
                </a:lnTo>
                <a:lnTo>
                  <a:pt x="20104099" y="0"/>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38" name="Google Shape;38;p20"/>
          <p:cNvSpPr txBox="1"/>
          <p:nvPr>
            <p:ph idx="11" type="ftr"/>
          </p:nvPr>
        </p:nvSpPr>
        <p:spPr>
          <a:xfrm>
            <a:off x="4145280" y="6377941"/>
            <a:ext cx="3901440" cy="342900"/>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0"/>
          <p:cNvSpPr txBox="1"/>
          <p:nvPr>
            <p:ph idx="10" type="dt"/>
          </p:nvPr>
        </p:nvSpPr>
        <p:spPr>
          <a:xfrm>
            <a:off x="609600" y="6377941"/>
            <a:ext cx="2804160" cy="3429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0"/>
          <p:cNvSpPr txBox="1"/>
          <p:nvPr>
            <p:ph idx="12" type="sldNum"/>
          </p:nvPr>
        </p:nvSpPr>
        <p:spPr>
          <a:xfrm>
            <a:off x="8610600" y="6356350"/>
            <a:ext cx="2743200" cy="365125"/>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41" name="Google Shape;41;p20"/>
          <p:cNvSpPr/>
          <p:nvPr/>
        </p:nvSpPr>
        <p:spPr>
          <a:xfrm>
            <a:off x="6875742" y="1"/>
            <a:ext cx="5316574" cy="3616141"/>
          </a:xfrm>
          <a:custGeom>
            <a:rect b="b" l="l" r="r" t="t"/>
            <a:pathLst>
              <a:path extrusionOk="0" h="5963285" w="8766810">
                <a:moveTo>
                  <a:pt x="8766288" y="0"/>
                </a:moveTo>
                <a:lnTo>
                  <a:pt x="0" y="0"/>
                </a:lnTo>
                <a:lnTo>
                  <a:pt x="5954331" y="5962855"/>
                </a:lnTo>
                <a:lnTo>
                  <a:pt x="8766288" y="3159380"/>
                </a:lnTo>
                <a:lnTo>
                  <a:pt x="8766288" y="0"/>
                </a:lnTo>
                <a:close/>
              </a:path>
            </a:pathLst>
          </a:custGeom>
          <a:solidFill>
            <a:srgbClr val="FFFFFF">
              <a:alpha val="6666"/>
            </a:srgbClr>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42" name="Google Shape;42;p20"/>
          <p:cNvSpPr/>
          <p:nvPr/>
        </p:nvSpPr>
        <p:spPr>
          <a:xfrm>
            <a:off x="9471276" y="818615"/>
            <a:ext cx="676606" cy="881028"/>
          </a:xfrm>
          <a:custGeom>
            <a:rect b="b" l="l" r="r" t="t"/>
            <a:pathLst>
              <a:path extrusionOk="0" h="1452880" w="1115694">
                <a:moveTo>
                  <a:pt x="728658" y="0"/>
                </a:moveTo>
                <a:lnTo>
                  <a:pt x="0" y="726176"/>
                </a:lnTo>
                <a:lnTo>
                  <a:pt x="728658" y="1452311"/>
                </a:lnTo>
                <a:lnTo>
                  <a:pt x="1115421" y="1065506"/>
                </a:lnTo>
                <a:lnTo>
                  <a:pt x="774049" y="726176"/>
                </a:lnTo>
                <a:lnTo>
                  <a:pt x="1115421" y="386804"/>
                </a:lnTo>
                <a:lnTo>
                  <a:pt x="728658" y="0"/>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43" name="Google Shape;43;p20"/>
          <p:cNvSpPr/>
          <p:nvPr/>
        </p:nvSpPr>
        <p:spPr>
          <a:xfrm>
            <a:off x="10826977" y="818616"/>
            <a:ext cx="676606" cy="881028"/>
          </a:xfrm>
          <a:custGeom>
            <a:rect b="b" l="l" r="r" t="t"/>
            <a:pathLst>
              <a:path extrusionOk="0" h="1452880" w="1115694">
                <a:moveTo>
                  <a:pt x="386763" y="0"/>
                </a:moveTo>
                <a:lnTo>
                  <a:pt x="0" y="386804"/>
                </a:lnTo>
                <a:lnTo>
                  <a:pt x="341371" y="726176"/>
                </a:lnTo>
                <a:lnTo>
                  <a:pt x="0" y="1065506"/>
                </a:lnTo>
                <a:lnTo>
                  <a:pt x="386763" y="1452311"/>
                </a:lnTo>
                <a:lnTo>
                  <a:pt x="1115421" y="726176"/>
                </a:lnTo>
                <a:lnTo>
                  <a:pt x="386763" y="0"/>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44" name="Google Shape;44;p20"/>
          <p:cNvSpPr/>
          <p:nvPr/>
        </p:nvSpPr>
        <p:spPr>
          <a:xfrm>
            <a:off x="10046972" y="242989"/>
            <a:ext cx="881090" cy="676558"/>
          </a:xfrm>
          <a:custGeom>
            <a:rect b="b" l="l" r="r" t="t"/>
            <a:pathLst>
              <a:path extrusionOk="0" h="1115695" w="1452880">
                <a:moveTo>
                  <a:pt x="726155" y="0"/>
                </a:moveTo>
                <a:lnTo>
                  <a:pt x="0" y="728574"/>
                </a:lnTo>
                <a:lnTo>
                  <a:pt x="386825" y="1115411"/>
                </a:lnTo>
                <a:lnTo>
                  <a:pt x="726155" y="774007"/>
                </a:lnTo>
                <a:lnTo>
                  <a:pt x="1406879" y="774007"/>
                </a:lnTo>
                <a:lnTo>
                  <a:pt x="1452311" y="728574"/>
                </a:lnTo>
                <a:lnTo>
                  <a:pt x="726155" y="0"/>
                </a:lnTo>
                <a:close/>
              </a:path>
              <a:path extrusionOk="0" h="1115695" w="1452880">
                <a:moveTo>
                  <a:pt x="1406879" y="774007"/>
                </a:moveTo>
                <a:lnTo>
                  <a:pt x="726155" y="774007"/>
                </a:lnTo>
                <a:lnTo>
                  <a:pt x="1065485" y="1115411"/>
                </a:lnTo>
                <a:lnTo>
                  <a:pt x="1406879" y="774007"/>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45" name="Google Shape;45;p20"/>
          <p:cNvSpPr/>
          <p:nvPr/>
        </p:nvSpPr>
        <p:spPr>
          <a:xfrm>
            <a:off x="10046973" y="1598592"/>
            <a:ext cx="881090" cy="676558"/>
          </a:xfrm>
          <a:custGeom>
            <a:rect b="b" l="l" r="r" t="t"/>
            <a:pathLst>
              <a:path extrusionOk="0" h="1115695" w="1452880">
                <a:moveTo>
                  <a:pt x="386815" y="0"/>
                </a:moveTo>
                <a:lnTo>
                  <a:pt x="0" y="386721"/>
                </a:lnTo>
                <a:lnTo>
                  <a:pt x="726155" y="1115379"/>
                </a:lnTo>
                <a:lnTo>
                  <a:pt x="1452311" y="386721"/>
                </a:lnTo>
                <a:lnTo>
                  <a:pt x="1406908" y="341329"/>
                </a:lnTo>
                <a:lnTo>
                  <a:pt x="726155" y="341329"/>
                </a:lnTo>
                <a:lnTo>
                  <a:pt x="386815" y="0"/>
                </a:lnTo>
                <a:close/>
              </a:path>
              <a:path extrusionOk="0" h="1115695" w="1452880">
                <a:moveTo>
                  <a:pt x="1065485" y="0"/>
                </a:moveTo>
                <a:lnTo>
                  <a:pt x="726155" y="341329"/>
                </a:lnTo>
                <a:lnTo>
                  <a:pt x="1406908" y="341329"/>
                </a:lnTo>
                <a:lnTo>
                  <a:pt x="1065485" y="0"/>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sp>
        <p:nvSpPr>
          <p:cNvPr id="46" name="Google Shape;46;p20"/>
          <p:cNvSpPr/>
          <p:nvPr/>
        </p:nvSpPr>
        <p:spPr>
          <a:xfrm>
            <a:off x="8795164" y="1437888"/>
            <a:ext cx="3384570" cy="2181776"/>
          </a:xfrm>
          <a:custGeom>
            <a:rect b="b" l="l" r="r" t="t"/>
            <a:pathLst>
              <a:path extrusionOk="0" h="3597910" w="5581015">
                <a:moveTo>
                  <a:pt x="807546" y="0"/>
                </a:moveTo>
                <a:lnTo>
                  <a:pt x="0" y="807514"/>
                </a:lnTo>
                <a:lnTo>
                  <a:pt x="2790333" y="3597859"/>
                </a:lnTo>
                <a:lnTo>
                  <a:pt x="3764174" y="2624014"/>
                </a:lnTo>
                <a:lnTo>
                  <a:pt x="2790333" y="2624014"/>
                </a:lnTo>
                <a:lnTo>
                  <a:pt x="973886" y="807514"/>
                </a:lnTo>
                <a:lnTo>
                  <a:pt x="1294494" y="486938"/>
                </a:lnTo>
                <a:lnTo>
                  <a:pt x="807546" y="0"/>
                </a:lnTo>
                <a:close/>
              </a:path>
              <a:path extrusionOk="0" h="3597910" w="5581015">
                <a:moveTo>
                  <a:pt x="4773121" y="0"/>
                </a:moveTo>
                <a:lnTo>
                  <a:pt x="4286204" y="486938"/>
                </a:lnTo>
                <a:lnTo>
                  <a:pt x="4606791" y="807514"/>
                </a:lnTo>
                <a:lnTo>
                  <a:pt x="2790333" y="2624014"/>
                </a:lnTo>
                <a:lnTo>
                  <a:pt x="3764174" y="2624014"/>
                </a:lnTo>
                <a:lnTo>
                  <a:pt x="5580667" y="807514"/>
                </a:lnTo>
                <a:lnTo>
                  <a:pt x="4773121" y="0"/>
                </a:lnTo>
                <a:close/>
              </a:path>
            </a:pathLst>
          </a:custGeom>
          <a:solidFill>
            <a:srgbClr val="00527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92"/>
              <a:buFont typeface="Arial"/>
              <a:buNone/>
            </a:pPr>
            <a:r>
              <a:t/>
            </a:r>
            <a:endParaRPr b="0" i="0" sz="1092" u="none" cap="none" strike="noStrike">
              <a:solidFill>
                <a:schemeClr val="dk1"/>
              </a:solidFill>
              <a:latin typeface="Arial"/>
              <a:ea typeface="Arial"/>
              <a:cs typeface="Arial"/>
              <a:sym typeface="Arial"/>
            </a:endParaRPr>
          </a:p>
        </p:txBody>
      </p:sp>
      <p:pic>
        <p:nvPicPr>
          <p:cNvPr id="47" name="Google Shape;47;p20"/>
          <p:cNvPicPr preferRelativeResize="0"/>
          <p:nvPr/>
        </p:nvPicPr>
        <p:blipFill rotWithShape="1">
          <a:blip r:embed="rId2">
            <a:alphaModFix/>
          </a:blip>
          <a:srcRect b="0" l="0" r="0" t="0"/>
          <a:stretch/>
        </p:blipFill>
        <p:spPr>
          <a:xfrm>
            <a:off x="1271871" y="1261919"/>
            <a:ext cx="3331937" cy="76104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p:cSld name="Заголовок раздела">
    <p:bg>
      <p:bgPr>
        <a:solidFill>
          <a:schemeClr val="lt1"/>
        </a:solidFill>
      </p:bgPr>
    </p:bg>
    <p:spTree>
      <p:nvGrpSpPr>
        <p:cNvPr id="48" name="Shape 48"/>
        <p:cNvGrpSpPr/>
        <p:nvPr/>
      </p:nvGrpSpPr>
      <p:grpSpPr>
        <a:xfrm>
          <a:off x="0" y="0"/>
          <a:ext cx="0" cy="0"/>
          <a:chOff x="0" y="0"/>
          <a:chExt cx="0" cy="0"/>
        </a:xfrm>
      </p:grpSpPr>
      <p:sp>
        <p:nvSpPr>
          <p:cNvPr id="49" name="Google Shape;49;p17"/>
          <p:cNvSpPr/>
          <p:nvPr/>
        </p:nvSpPr>
        <p:spPr>
          <a:xfrm flipH="1">
            <a:off x="0" y="0"/>
            <a:ext cx="11401168" cy="6858000"/>
          </a:xfrm>
          <a:prstGeom prst="rect">
            <a:avLst/>
          </a:prstGeom>
          <a:blipFill rotWithShape="1">
            <a:blip r:embed="rId2">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0" name="Google Shape;50;p17"/>
          <p:cNvSpPr txBox="1"/>
          <p:nvPr>
            <p:ph idx="12" type="sldNum"/>
          </p:nvPr>
        </p:nvSpPr>
        <p:spPr>
          <a:xfrm>
            <a:off x="11278503" y="6090572"/>
            <a:ext cx="828962" cy="673843"/>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1" i="0" sz="3600" u="none" cap="none" strike="noStrike">
                <a:solidFill>
                  <a:srgbClr val="B3C7DC"/>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51" name="Google Shape;51;p17"/>
          <p:cNvPicPr preferRelativeResize="0"/>
          <p:nvPr/>
        </p:nvPicPr>
        <p:blipFill rotWithShape="1">
          <a:blip r:embed="rId3">
            <a:alphaModFix/>
          </a:blip>
          <a:srcRect b="0" l="0" r="0" t="0"/>
          <a:stretch/>
        </p:blipFill>
        <p:spPr>
          <a:xfrm>
            <a:off x="9230584" y="552190"/>
            <a:ext cx="2247826" cy="749275"/>
          </a:xfrm>
          <a:prstGeom prst="rect">
            <a:avLst/>
          </a:prstGeom>
          <a:noFill/>
          <a:ln>
            <a:noFill/>
          </a:ln>
        </p:spPr>
      </p:pic>
    </p:spTree>
  </p:cSld>
  <p:clrMapOvr>
    <a:masterClrMapping/>
  </p:clrMapOvr>
  <p:extLst>
    <p:ext uri="{DCECCB84-F9BA-43D5-87BE-67443E8EF086}">
      <p15:sldGuideLst>
        <p15:guide id="1" orient="horz" pos="731">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2" name="Shape 52"/>
        <p:cNvGrpSpPr/>
        <p:nvPr/>
      </p:nvGrpSpPr>
      <p:grpSpPr>
        <a:xfrm>
          <a:off x="0" y="0"/>
          <a:ext cx="0" cy="0"/>
          <a:chOff x="0" y="0"/>
          <a:chExt cx="0" cy="0"/>
        </a:xfrm>
      </p:grpSpPr>
      <p:sp>
        <p:nvSpPr>
          <p:cNvPr id="53" name="Google Shape;53;p2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5" name="Google Shape;5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58" name="Shape 58"/>
        <p:cNvGrpSpPr/>
        <p:nvPr/>
      </p:nvGrpSpPr>
      <p:grpSpPr>
        <a:xfrm>
          <a:off x="0" y="0"/>
          <a:ext cx="0" cy="0"/>
          <a:chOff x="0" y="0"/>
          <a:chExt cx="0" cy="0"/>
        </a:xfrm>
      </p:grpSpPr>
      <p:sp>
        <p:nvSpPr>
          <p:cNvPr id="59" name="Google Shape;59;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4" name="Shape 64"/>
        <p:cNvGrpSpPr/>
        <p:nvPr/>
      </p:nvGrpSpPr>
      <p:grpSpPr>
        <a:xfrm>
          <a:off x="0" y="0"/>
          <a:ext cx="0" cy="0"/>
          <a:chOff x="0" y="0"/>
          <a:chExt cx="0" cy="0"/>
        </a:xfrm>
      </p:grpSpPr>
      <p:sp>
        <p:nvSpPr>
          <p:cNvPr id="65" name="Google Shape;65;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67" name="Google Shape;67;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0" name="Shape 70"/>
        <p:cNvGrpSpPr/>
        <p:nvPr/>
      </p:nvGrpSpPr>
      <p:grpSpPr>
        <a:xfrm>
          <a:off x="0" y="0"/>
          <a:ext cx="0" cy="0"/>
          <a:chOff x="0" y="0"/>
          <a:chExt cx="0" cy="0"/>
        </a:xfrm>
      </p:grpSpPr>
      <p:sp>
        <p:nvSpPr>
          <p:cNvPr id="71" name="Google Shape;71;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2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7" name="Shape 77"/>
        <p:cNvGrpSpPr/>
        <p:nvPr/>
      </p:nvGrpSpPr>
      <p:grpSpPr>
        <a:xfrm>
          <a:off x="0" y="0"/>
          <a:ext cx="0" cy="0"/>
          <a:chOff x="0" y="0"/>
          <a:chExt cx="0" cy="0"/>
        </a:xfrm>
      </p:grpSpPr>
      <p:sp>
        <p:nvSpPr>
          <p:cNvPr id="78" name="Google Shape;78;p2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0" name="Google Shape;80;p2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2" name="Google Shape;82;p2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6" name="Shape 86"/>
        <p:cNvGrpSpPr/>
        <p:nvPr/>
      </p:nvGrpSpPr>
      <p:grpSpPr>
        <a:xfrm>
          <a:off x="0" y="0"/>
          <a:ext cx="0" cy="0"/>
          <a:chOff x="0" y="0"/>
          <a:chExt cx="0" cy="0"/>
        </a:xfrm>
      </p:grpSpPr>
      <p:sp>
        <p:nvSpPr>
          <p:cNvPr id="87" name="Google Shape;87;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
          <p:cNvSpPr txBox="1"/>
          <p:nvPr>
            <p:ph type="title"/>
          </p:nvPr>
        </p:nvSpPr>
        <p:spPr>
          <a:xfrm>
            <a:off x="1747170" y="197236"/>
            <a:ext cx="10569134" cy="1281771"/>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200">
                <a:latin typeface="Arial"/>
                <a:ea typeface="Arial"/>
                <a:cs typeface="Arial"/>
                <a:sym typeface="Arial"/>
              </a:rPr>
              <a:t>Documentary Material for Charter Advisor Meeting</a:t>
            </a:r>
            <a:endParaRPr sz="3200">
              <a:latin typeface="Arial"/>
              <a:ea typeface="Arial"/>
              <a:cs typeface="Arial"/>
              <a:sym typeface="Arial"/>
            </a:endParaRPr>
          </a:p>
        </p:txBody>
      </p:sp>
      <p:sp>
        <p:nvSpPr>
          <p:cNvPr id="126" name="Google Shape;126;p1"/>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127" name="Google Shape;127;p1"/>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128" name="Google Shape;128;p1"/>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129" name="Google Shape;129;p1"/>
          <p:cNvSpPr txBox="1"/>
          <p:nvPr/>
        </p:nvSpPr>
        <p:spPr>
          <a:xfrm>
            <a:off x="2157934" y="1495661"/>
            <a:ext cx="9288519" cy="286232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The Charter Advisor meeting is face-to-face gathering of the individuals who you think would provide the most promising core for your membership. The characteristics that typically define this group include personal enthusiasm for the idea, the progressiveness of their functions and the marquis value of their companies (or personal reputations).</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The interview process during the run-up to the Charter Advisor meeting is similar to earlier interviews but gains new focus and urgency in order to build compelling materials for collective scrutiny. A large volume of interviews is required both to ensure adequate understanding of the function prior to the meeting and to ensure that the meeting size is sufficient given likely acceptance rates on invitations and falloff rates for attendees.</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9"/>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368" name="Google Shape;368;p9"/>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369" name="Google Shape;369;p9"/>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370" name="Google Shape;370;p9"/>
          <p:cNvSpPr txBox="1"/>
          <p:nvPr>
            <p:ph type="title"/>
          </p:nvPr>
        </p:nvSpPr>
        <p:spPr>
          <a:xfrm>
            <a:off x="2141286" y="300342"/>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Sample Services Grading Sheet</a:t>
            </a:r>
            <a:endParaRPr sz="3600">
              <a:latin typeface="Arial"/>
              <a:ea typeface="Arial"/>
              <a:cs typeface="Arial"/>
              <a:sym typeface="Arial"/>
            </a:endParaRPr>
          </a:p>
        </p:txBody>
      </p:sp>
      <p:sp>
        <p:nvSpPr>
          <p:cNvPr id="371" name="Google Shape;371;p9"/>
          <p:cNvSpPr txBox="1"/>
          <p:nvPr/>
        </p:nvSpPr>
        <p:spPr>
          <a:xfrm>
            <a:off x="1333762" y="1108984"/>
            <a:ext cx="2742146" cy="452427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It can be hard for executives to grade elements of your proposed service offer without experiencing an in-person session.  For that reason, even if you’ve asked them to grade your offer during the interview phase, it’s worth asking them to do it again after they’ve had the opportunity to interact with you and their peers live.</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If you haven’t received copious feedback on your service offer during the interview process, you can use the same grading exercise during the Charter Advisor meeting. If you </a:t>
            </a:r>
            <a:r>
              <a:rPr b="0" i="1" lang="en-US" sz="1200" u="none" cap="none" strike="noStrike">
                <a:solidFill>
                  <a:schemeClr val="dk1"/>
                </a:solidFill>
                <a:latin typeface="Arial"/>
                <a:ea typeface="Arial"/>
                <a:cs typeface="Arial"/>
                <a:sym typeface="Arial"/>
              </a:rPr>
              <a:t>have</a:t>
            </a:r>
            <a:r>
              <a:rPr b="0" i="0" lang="en-US" sz="1200" u="none" cap="none" strike="noStrike">
                <a:solidFill>
                  <a:schemeClr val="dk1"/>
                </a:solidFill>
                <a:latin typeface="Arial"/>
                <a:ea typeface="Arial"/>
                <a:cs typeface="Arial"/>
                <a:sym typeface="Arial"/>
              </a:rPr>
              <a:t> received a good bit of feedback, then you can use the Charter Advisor meeting to test multiple “flavors” of the value proposition. It’s impossible to know what “flavors” might look like without seeing feedback from a specific executive audience, but the following example might give you a sense of what “flavors” might be.</a:t>
            </a:r>
            <a:endParaRPr b="0" i="0" sz="1200" u="none" cap="none" strike="noStrike">
              <a:solidFill>
                <a:srgbClr val="000000"/>
              </a:solidFill>
              <a:latin typeface="Arial"/>
              <a:ea typeface="Arial"/>
              <a:cs typeface="Arial"/>
              <a:sym typeface="Arial"/>
            </a:endParaRPr>
          </a:p>
        </p:txBody>
      </p:sp>
      <p:grpSp>
        <p:nvGrpSpPr>
          <p:cNvPr id="372" name="Google Shape;372;p9"/>
          <p:cNvGrpSpPr/>
          <p:nvPr/>
        </p:nvGrpSpPr>
        <p:grpSpPr>
          <a:xfrm>
            <a:off x="3938661" y="1232713"/>
            <a:ext cx="8193833" cy="4417925"/>
            <a:chOff x="293397" y="2466630"/>
            <a:chExt cx="8370941" cy="4417925"/>
          </a:xfrm>
        </p:grpSpPr>
        <p:sp>
          <p:nvSpPr>
            <p:cNvPr id="373" name="Google Shape;373;p9"/>
            <p:cNvSpPr/>
            <p:nvPr/>
          </p:nvSpPr>
          <p:spPr>
            <a:xfrm>
              <a:off x="374053" y="2466630"/>
              <a:ext cx="8253057" cy="1070620"/>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74" name="Google Shape;374;p9"/>
            <p:cNvSpPr txBox="1"/>
            <p:nvPr/>
          </p:nvSpPr>
          <p:spPr>
            <a:xfrm>
              <a:off x="472290" y="2466630"/>
              <a:ext cx="7776992" cy="2769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Allocate 100 “pennies” across the following areas of focus for a membership program focused on executives:</a:t>
              </a:r>
              <a:endParaRPr b="0" i="0" sz="1400" u="none" cap="none" strike="noStrike">
                <a:solidFill>
                  <a:srgbClr val="000000"/>
                </a:solidFill>
                <a:latin typeface="Arial"/>
                <a:ea typeface="Arial"/>
                <a:cs typeface="Arial"/>
                <a:sym typeface="Arial"/>
              </a:endParaRPr>
            </a:p>
          </p:txBody>
        </p:sp>
        <p:sp>
          <p:nvSpPr>
            <p:cNvPr id="375" name="Google Shape;375;p9"/>
            <p:cNvSpPr txBox="1"/>
            <p:nvPr/>
          </p:nvSpPr>
          <p:spPr>
            <a:xfrm>
              <a:off x="293397" y="2824576"/>
              <a:ext cx="1661905"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Research/Insight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_______ Pennies</a:t>
              </a:r>
              <a:endParaRPr b="0" i="0" sz="1400" u="none" cap="none" strike="noStrike">
                <a:solidFill>
                  <a:srgbClr val="000000"/>
                </a:solidFill>
                <a:latin typeface="Arial"/>
                <a:ea typeface="Arial"/>
                <a:cs typeface="Arial"/>
                <a:sym typeface="Arial"/>
              </a:endParaRPr>
            </a:p>
          </p:txBody>
        </p:sp>
        <p:sp>
          <p:nvSpPr>
            <p:cNvPr id="376" name="Google Shape;376;p9"/>
            <p:cNvSpPr txBox="1"/>
            <p:nvPr/>
          </p:nvSpPr>
          <p:spPr>
            <a:xfrm>
              <a:off x="1978591" y="2824576"/>
              <a:ext cx="1604056"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Peer Engagement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_______ Pennies</a:t>
              </a:r>
              <a:endParaRPr b="0" i="0" sz="1400" u="none" cap="none" strike="noStrike">
                <a:solidFill>
                  <a:srgbClr val="000000"/>
                </a:solidFill>
                <a:latin typeface="Arial"/>
                <a:ea typeface="Arial"/>
                <a:cs typeface="Arial"/>
                <a:sym typeface="Arial"/>
              </a:endParaRPr>
            </a:p>
          </p:txBody>
        </p:sp>
        <p:sp>
          <p:nvSpPr>
            <p:cNvPr id="377" name="Google Shape;377;p9"/>
            <p:cNvSpPr txBox="1"/>
            <p:nvPr/>
          </p:nvSpPr>
          <p:spPr>
            <a:xfrm>
              <a:off x="3621327" y="2808343"/>
              <a:ext cx="1493881"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Benchmarking</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_______ Pennies</a:t>
              </a:r>
              <a:endParaRPr b="0" i="0" sz="1400" u="none" cap="none" strike="noStrike">
                <a:solidFill>
                  <a:srgbClr val="000000"/>
                </a:solidFill>
                <a:latin typeface="Arial"/>
                <a:ea typeface="Arial"/>
                <a:cs typeface="Arial"/>
                <a:sym typeface="Arial"/>
              </a:endParaRPr>
            </a:p>
          </p:txBody>
        </p:sp>
        <p:sp>
          <p:nvSpPr>
            <p:cNvPr id="378" name="Google Shape;378;p9"/>
            <p:cNvSpPr txBox="1"/>
            <p:nvPr/>
          </p:nvSpPr>
          <p:spPr>
            <a:xfrm>
              <a:off x="5237847" y="2808343"/>
              <a:ext cx="1493881"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Development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_______ Pennies</a:t>
              </a:r>
              <a:endParaRPr b="0" i="0" sz="1400" u="none" cap="none" strike="noStrike">
                <a:solidFill>
                  <a:srgbClr val="000000"/>
                </a:solidFill>
                <a:latin typeface="Arial"/>
                <a:ea typeface="Arial"/>
                <a:cs typeface="Arial"/>
                <a:sym typeface="Arial"/>
              </a:endParaRPr>
            </a:p>
          </p:txBody>
        </p:sp>
        <p:sp>
          <p:nvSpPr>
            <p:cNvPr id="379" name="Google Shape;379;p9"/>
            <p:cNvSpPr txBox="1"/>
            <p:nvPr/>
          </p:nvSpPr>
          <p:spPr>
            <a:xfrm>
              <a:off x="1716212" y="3074875"/>
              <a:ext cx="356836"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0" i="0" lang="en-US" sz="220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80" name="Google Shape;380;p9"/>
            <p:cNvSpPr txBox="1"/>
            <p:nvPr/>
          </p:nvSpPr>
          <p:spPr>
            <a:xfrm>
              <a:off x="4909639" y="3074875"/>
              <a:ext cx="356836"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0" i="0" lang="en-US" sz="220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81" name="Google Shape;381;p9"/>
            <p:cNvSpPr txBox="1"/>
            <p:nvPr/>
          </p:nvSpPr>
          <p:spPr>
            <a:xfrm>
              <a:off x="3348451" y="3065771"/>
              <a:ext cx="356836"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0" i="0" lang="en-US" sz="220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82" name="Google Shape;382;p9"/>
            <p:cNvSpPr txBox="1"/>
            <p:nvPr/>
          </p:nvSpPr>
          <p:spPr>
            <a:xfrm>
              <a:off x="6741167" y="3011358"/>
              <a:ext cx="356836"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0" i="0" lang="en-US" sz="220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83" name="Google Shape;383;p9"/>
            <p:cNvSpPr txBox="1"/>
            <p:nvPr/>
          </p:nvSpPr>
          <p:spPr>
            <a:xfrm>
              <a:off x="7136682" y="2954149"/>
              <a:ext cx="1298559"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_</a:t>
              </a:r>
              <a:r>
                <a:rPr b="0" i="0" lang="en-US" sz="1200" u="sng" cap="none" strike="noStrike">
                  <a:solidFill>
                    <a:schemeClr val="dk1"/>
                  </a:solidFill>
                  <a:latin typeface="Arial"/>
                  <a:ea typeface="Arial"/>
                  <a:cs typeface="Arial"/>
                  <a:sym typeface="Arial"/>
                </a:rPr>
                <a:t>100</a:t>
              </a:r>
              <a:r>
                <a:rPr b="0" i="0" lang="en-US" sz="1200" u="none" cap="none" strike="noStrike">
                  <a:solidFill>
                    <a:schemeClr val="dk1"/>
                  </a:solidFill>
                  <a:latin typeface="Arial"/>
                  <a:ea typeface="Arial"/>
                  <a:cs typeface="Arial"/>
                  <a:sym typeface="Arial"/>
                </a:rPr>
                <a:t>_ Pennies</a:t>
              </a:r>
              <a:endParaRPr b="0" i="0" sz="1400" u="none" cap="none" strike="noStrike">
                <a:solidFill>
                  <a:srgbClr val="000000"/>
                </a:solidFill>
                <a:latin typeface="Arial"/>
                <a:ea typeface="Arial"/>
                <a:cs typeface="Arial"/>
                <a:sym typeface="Arial"/>
              </a:endParaRPr>
            </a:p>
          </p:txBody>
        </p:sp>
        <p:sp>
          <p:nvSpPr>
            <p:cNvPr id="384" name="Google Shape;384;p9"/>
            <p:cNvSpPr txBox="1"/>
            <p:nvPr/>
          </p:nvSpPr>
          <p:spPr>
            <a:xfrm>
              <a:off x="316362" y="3684195"/>
              <a:ext cx="182995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Research/Insight</a:t>
              </a:r>
              <a:endParaRPr b="0" i="0" sz="1400" u="none" cap="none" strike="noStrike">
                <a:solidFill>
                  <a:srgbClr val="000000"/>
                </a:solidFill>
                <a:latin typeface="Arial"/>
                <a:ea typeface="Arial"/>
                <a:cs typeface="Arial"/>
                <a:sym typeface="Arial"/>
              </a:endParaRPr>
            </a:p>
          </p:txBody>
        </p:sp>
        <p:sp>
          <p:nvSpPr>
            <p:cNvPr id="385" name="Google Shape;385;p9"/>
            <p:cNvSpPr txBox="1"/>
            <p:nvPr/>
          </p:nvSpPr>
          <p:spPr>
            <a:xfrm>
              <a:off x="2430145" y="3679151"/>
              <a:ext cx="182995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Peer Engagement</a:t>
              </a:r>
              <a:endParaRPr b="0" i="0" sz="1400" u="none" cap="none" strike="noStrike">
                <a:solidFill>
                  <a:srgbClr val="000000"/>
                </a:solidFill>
                <a:latin typeface="Arial"/>
                <a:ea typeface="Arial"/>
                <a:cs typeface="Arial"/>
                <a:sym typeface="Arial"/>
              </a:endParaRPr>
            </a:p>
          </p:txBody>
        </p:sp>
        <p:sp>
          <p:nvSpPr>
            <p:cNvPr id="386" name="Google Shape;386;p9"/>
            <p:cNvSpPr txBox="1"/>
            <p:nvPr/>
          </p:nvSpPr>
          <p:spPr>
            <a:xfrm>
              <a:off x="4541100" y="3679560"/>
              <a:ext cx="182995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Benchmarking</a:t>
              </a:r>
              <a:endParaRPr b="0" i="0" sz="1400" u="none" cap="none" strike="noStrike">
                <a:solidFill>
                  <a:srgbClr val="000000"/>
                </a:solidFill>
                <a:latin typeface="Arial"/>
                <a:ea typeface="Arial"/>
                <a:cs typeface="Arial"/>
                <a:sym typeface="Arial"/>
              </a:endParaRPr>
            </a:p>
          </p:txBody>
        </p:sp>
        <p:sp>
          <p:nvSpPr>
            <p:cNvPr id="387" name="Google Shape;387;p9"/>
            <p:cNvSpPr txBox="1"/>
            <p:nvPr/>
          </p:nvSpPr>
          <p:spPr>
            <a:xfrm>
              <a:off x="6657761" y="3679151"/>
              <a:ext cx="182995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Arial"/>
                  <a:ea typeface="Arial"/>
                  <a:cs typeface="Arial"/>
                  <a:sym typeface="Arial"/>
                </a:rPr>
                <a:t>Development</a:t>
              </a:r>
              <a:endParaRPr b="0" i="0" sz="1400" u="none" cap="none" strike="noStrike">
                <a:solidFill>
                  <a:srgbClr val="000000"/>
                </a:solidFill>
                <a:latin typeface="Arial"/>
                <a:ea typeface="Arial"/>
                <a:cs typeface="Arial"/>
                <a:sym typeface="Arial"/>
              </a:endParaRPr>
            </a:p>
          </p:txBody>
        </p:sp>
        <p:cxnSp>
          <p:nvCxnSpPr>
            <p:cNvPr id="388" name="Google Shape;388;p9"/>
            <p:cNvCxnSpPr/>
            <p:nvPr/>
          </p:nvCxnSpPr>
          <p:spPr>
            <a:xfrm rot="10800000">
              <a:off x="2262225" y="3684195"/>
              <a:ext cx="0" cy="2792003"/>
            </a:xfrm>
            <a:prstGeom prst="straightConnector1">
              <a:avLst/>
            </a:prstGeom>
            <a:noFill/>
            <a:ln cap="flat" cmpd="sng" w="9525">
              <a:solidFill>
                <a:srgbClr val="7F7F7F"/>
              </a:solidFill>
              <a:prstDash val="solid"/>
              <a:round/>
              <a:headEnd len="sm" w="sm" type="none"/>
              <a:tailEnd len="sm" w="sm" type="none"/>
            </a:ln>
          </p:spPr>
        </p:cxnSp>
        <p:cxnSp>
          <p:nvCxnSpPr>
            <p:cNvPr id="389" name="Google Shape;389;p9"/>
            <p:cNvCxnSpPr/>
            <p:nvPr/>
          </p:nvCxnSpPr>
          <p:spPr>
            <a:xfrm rot="10800000">
              <a:off x="6536406" y="3684195"/>
              <a:ext cx="0" cy="2792003"/>
            </a:xfrm>
            <a:prstGeom prst="straightConnector1">
              <a:avLst/>
            </a:prstGeom>
            <a:noFill/>
            <a:ln cap="flat" cmpd="sng" w="9525">
              <a:solidFill>
                <a:srgbClr val="7F7F7F"/>
              </a:solidFill>
              <a:prstDash val="solid"/>
              <a:round/>
              <a:headEnd len="sm" w="sm" type="none"/>
              <a:tailEnd len="sm" w="sm" type="none"/>
            </a:ln>
          </p:spPr>
        </p:cxnSp>
        <p:cxnSp>
          <p:nvCxnSpPr>
            <p:cNvPr id="390" name="Google Shape;390;p9"/>
            <p:cNvCxnSpPr/>
            <p:nvPr/>
          </p:nvCxnSpPr>
          <p:spPr>
            <a:xfrm rot="10800000">
              <a:off x="4404665" y="3684195"/>
              <a:ext cx="0" cy="2792003"/>
            </a:xfrm>
            <a:prstGeom prst="straightConnector1">
              <a:avLst/>
            </a:prstGeom>
            <a:noFill/>
            <a:ln cap="flat" cmpd="sng" w="9525">
              <a:solidFill>
                <a:srgbClr val="7F7F7F"/>
              </a:solidFill>
              <a:prstDash val="solid"/>
              <a:round/>
              <a:headEnd len="sm" w="sm" type="none"/>
              <a:tailEnd len="sm" w="sm" type="none"/>
            </a:ln>
          </p:spPr>
        </p:cxnSp>
        <p:sp>
          <p:nvSpPr>
            <p:cNvPr id="391" name="Google Shape;391;p9"/>
            <p:cNvSpPr txBox="1"/>
            <p:nvPr/>
          </p:nvSpPr>
          <p:spPr>
            <a:xfrm>
              <a:off x="1788091" y="4340506"/>
              <a:ext cx="381000"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392" name="Google Shape;392;p9"/>
            <p:cNvSpPr txBox="1"/>
            <p:nvPr/>
          </p:nvSpPr>
          <p:spPr>
            <a:xfrm>
              <a:off x="8172588" y="4330010"/>
              <a:ext cx="381000" cy="240065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393" name="Google Shape;393;p9"/>
            <p:cNvSpPr txBox="1"/>
            <p:nvPr/>
          </p:nvSpPr>
          <p:spPr>
            <a:xfrm>
              <a:off x="6131424" y="4288026"/>
              <a:ext cx="381000" cy="240065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394" name="Google Shape;394;p9"/>
            <p:cNvSpPr txBox="1"/>
            <p:nvPr/>
          </p:nvSpPr>
          <p:spPr>
            <a:xfrm>
              <a:off x="3892070" y="4330010"/>
              <a:ext cx="381000" cy="21236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395" name="Google Shape;395;p9"/>
            <p:cNvSpPr txBox="1"/>
            <p:nvPr/>
          </p:nvSpPr>
          <p:spPr>
            <a:xfrm>
              <a:off x="1632510" y="3972679"/>
              <a:ext cx="62971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Grade</a:t>
              </a:r>
              <a:endParaRPr b="0" i="0" sz="1400" u="none" cap="none" strike="noStrike">
                <a:solidFill>
                  <a:srgbClr val="000000"/>
                </a:solidFill>
                <a:latin typeface="Arial"/>
                <a:ea typeface="Arial"/>
                <a:cs typeface="Arial"/>
                <a:sym typeface="Arial"/>
              </a:endParaRPr>
            </a:p>
          </p:txBody>
        </p:sp>
        <p:sp>
          <p:nvSpPr>
            <p:cNvPr id="396" name="Google Shape;396;p9"/>
            <p:cNvSpPr txBox="1"/>
            <p:nvPr/>
          </p:nvSpPr>
          <p:spPr>
            <a:xfrm>
              <a:off x="8034623" y="3965335"/>
              <a:ext cx="62971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Grade</a:t>
              </a:r>
              <a:endParaRPr b="0" i="0" sz="1400" u="none" cap="none" strike="noStrike">
                <a:solidFill>
                  <a:srgbClr val="000000"/>
                </a:solidFill>
                <a:latin typeface="Arial"/>
                <a:ea typeface="Arial"/>
                <a:cs typeface="Arial"/>
                <a:sym typeface="Arial"/>
              </a:endParaRPr>
            </a:p>
          </p:txBody>
        </p:sp>
        <p:sp>
          <p:nvSpPr>
            <p:cNvPr id="397" name="Google Shape;397;p9"/>
            <p:cNvSpPr txBox="1"/>
            <p:nvPr/>
          </p:nvSpPr>
          <p:spPr>
            <a:xfrm>
              <a:off x="5928395" y="3972679"/>
              <a:ext cx="62971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Grade</a:t>
              </a:r>
              <a:endParaRPr b="0" i="0" sz="1400" u="none" cap="none" strike="noStrike">
                <a:solidFill>
                  <a:srgbClr val="000000"/>
                </a:solidFill>
                <a:latin typeface="Arial"/>
                <a:ea typeface="Arial"/>
                <a:cs typeface="Arial"/>
                <a:sym typeface="Arial"/>
              </a:endParaRPr>
            </a:p>
          </p:txBody>
        </p:sp>
        <p:sp>
          <p:nvSpPr>
            <p:cNvPr id="398" name="Google Shape;398;p9"/>
            <p:cNvSpPr txBox="1"/>
            <p:nvPr/>
          </p:nvSpPr>
          <p:spPr>
            <a:xfrm>
              <a:off x="3742953" y="3965335"/>
              <a:ext cx="629715"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Grade</a:t>
              </a:r>
              <a:endParaRPr b="0" i="0" sz="1400" u="none" cap="none" strike="noStrike">
                <a:solidFill>
                  <a:srgbClr val="000000"/>
                </a:solidFill>
                <a:latin typeface="Arial"/>
                <a:ea typeface="Arial"/>
                <a:cs typeface="Arial"/>
                <a:sym typeface="Arial"/>
              </a:endParaRPr>
            </a:p>
          </p:txBody>
        </p:sp>
        <p:sp>
          <p:nvSpPr>
            <p:cNvPr id="399" name="Google Shape;399;p9"/>
            <p:cNvSpPr txBox="1"/>
            <p:nvPr/>
          </p:nvSpPr>
          <p:spPr>
            <a:xfrm>
              <a:off x="374053" y="4361498"/>
              <a:ext cx="1414038" cy="20928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Best practice studies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Analyst on-call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Implementation onsite workshops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Short answer research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Curated current events and news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Other: _____________</a:t>
              </a:r>
              <a:endParaRPr b="0" i="0" sz="1400" u="none" cap="none" strike="noStrike">
                <a:solidFill>
                  <a:srgbClr val="000000"/>
                </a:solidFill>
                <a:latin typeface="Arial"/>
                <a:ea typeface="Arial"/>
                <a:cs typeface="Arial"/>
                <a:sym typeface="Arial"/>
              </a:endParaRPr>
            </a:p>
          </p:txBody>
        </p:sp>
        <p:sp>
          <p:nvSpPr>
            <p:cNvPr id="400" name="Google Shape;400;p9"/>
            <p:cNvSpPr txBox="1"/>
            <p:nvPr/>
          </p:nvSpPr>
          <p:spPr>
            <a:xfrm>
              <a:off x="2430155" y="4367046"/>
              <a:ext cx="1414038"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Executive retreats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Cohort project work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Peer networking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Document sharing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Member innovation awards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Other: _____________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401" name="Google Shape;401;p9"/>
            <p:cNvSpPr txBox="1"/>
            <p:nvPr/>
          </p:nvSpPr>
          <p:spPr>
            <a:xfrm>
              <a:off x="4717386" y="4330010"/>
              <a:ext cx="1414038"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Functional improvement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Impact/savings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Stakeholder perceptions/alignment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Sourcing/Vendor management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Energy use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Other: _____________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402" name="Google Shape;402;p9"/>
            <p:cNvSpPr txBox="1"/>
            <p:nvPr/>
          </p:nvSpPr>
          <p:spPr>
            <a:xfrm>
              <a:off x="6657761" y="4330010"/>
              <a:ext cx="1569778"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Staff skills training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Leadership development academies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Functional maturity diagnostics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New employee onboarding/education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Emerging issue webinars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Other: _____________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10"/>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408" name="Google Shape;408;p10"/>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409" name="Google Shape;409;p10"/>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410" name="Google Shape;410;p10"/>
          <p:cNvSpPr txBox="1"/>
          <p:nvPr>
            <p:ph type="title"/>
          </p:nvPr>
        </p:nvSpPr>
        <p:spPr>
          <a:xfrm>
            <a:off x="1804416" y="470514"/>
            <a:ext cx="1052169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You Have to Ask Bluntly for Feedback on Price</a:t>
            </a:r>
            <a:endParaRPr sz="3600">
              <a:latin typeface="Arial"/>
              <a:ea typeface="Arial"/>
              <a:cs typeface="Arial"/>
              <a:sym typeface="Arial"/>
            </a:endParaRPr>
          </a:p>
        </p:txBody>
      </p:sp>
      <p:sp>
        <p:nvSpPr>
          <p:cNvPr id="411" name="Google Shape;411;p10"/>
          <p:cNvSpPr txBox="1"/>
          <p:nvPr/>
        </p:nvSpPr>
        <p:spPr>
          <a:xfrm>
            <a:off x="2090379" y="1120228"/>
            <a:ext cx="5148622" cy="538604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dk1"/>
                </a:solidFill>
                <a:latin typeface="Arial"/>
                <a:ea typeface="Arial"/>
                <a:cs typeface="Arial"/>
                <a:sym typeface="Arial"/>
              </a:rPr>
              <a:t>Asking for feedback on price during the Charter Advisor meeting (rather than during interviews or sales calls)  has a few benefits and no significant downsides. </a:t>
            </a:r>
            <a:endParaRPr b="1"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00"/>
              <a:buFont typeface="Arial"/>
              <a:buChar char="•"/>
            </a:pPr>
            <a:r>
              <a:rPr b="0" i="0" lang="en-US" sz="1400" u="none" cap="none" strike="noStrike">
                <a:solidFill>
                  <a:schemeClr val="dk1"/>
                </a:solidFill>
                <a:latin typeface="Arial"/>
                <a:ea typeface="Arial"/>
                <a:cs typeface="Arial"/>
                <a:sym typeface="Arial"/>
              </a:rPr>
              <a:t>You are asking them about price as they are having an opportunity to feel the intangible benefits of peer interaction. It’s about as receptive as they will be.</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00"/>
              <a:buFont typeface="Arial"/>
              <a:buChar char="•"/>
            </a:pPr>
            <a:r>
              <a:rPr b="0" i="0" lang="en-US" sz="1400" u="none" cap="none" strike="noStrike">
                <a:solidFill>
                  <a:schemeClr val="dk1"/>
                </a:solidFill>
                <a:latin typeface="Arial"/>
                <a:ea typeface="Arial"/>
                <a:cs typeface="Arial"/>
                <a:sym typeface="Arial"/>
              </a:rPr>
              <a:t>If you introduce the price grading sheet at the beginning of the day and tell them you will collect it at the end, you can anchor them on price before asking for a response, then deliver value. The whole day, they’ll have the price in their head and can answer thoughtfully rather than with a knee jerk reaction.</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00"/>
              <a:buFont typeface="Arial"/>
              <a:buChar char="•"/>
            </a:pPr>
            <a:r>
              <a:rPr b="0" i="0" lang="en-US" sz="1400" u="none" cap="none" strike="noStrike">
                <a:solidFill>
                  <a:schemeClr val="dk1"/>
                </a:solidFill>
                <a:latin typeface="Arial"/>
                <a:ea typeface="Arial"/>
                <a:cs typeface="Arial"/>
                <a:sym typeface="Arial"/>
              </a:rPr>
              <a:t>If the day goes well, you’re likely to get some executives publicly buy-in during the day. Seeing peers buy in with knowledge of price point improves the likelihood that others will.</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200"/>
              <a:buFont typeface="Arial"/>
              <a:buChar char="•"/>
            </a:pPr>
            <a:r>
              <a:rPr b="0" i="0" lang="en-US" sz="1400" u="none" cap="none" strike="noStrike">
                <a:solidFill>
                  <a:schemeClr val="dk1"/>
                </a:solidFill>
                <a:latin typeface="Arial"/>
                <a:ea typeface="Arial"/>
                <a:cs typeface="Arial"/>
                <a:sym typeface="Arial"/>
              </a:rPr>
              <a:t>Asking during the Charter Advisor means that, during later commercial conversations, prospects will already have a price anchor.</a:t>
            </a:r>
            <a:endParaRPr b="0" i="0" sz="1400" u="none" cap="none" strike="noStrike">
              <a:solidFill>
                <a:srgbClr val="000000"/>
              </a:solidFill>
              <a:latin typeface="Arial"/>
              <a:ea typeface="Arial"/>
              <a:cs typeface="Arial"/>
              <a:sym typeface="Arial"/>
            </a:endParaRPr>
          </a:p>
        </p:txBody>
      </p:sp>
      <p:grpSp>
        <p:nvGrpSpPr>
          <p:cNvPr id="412" name="Google Shape;412;p10"/>
          <p:cNvGrpSpPr/>
          <p:nvPr/>
        </p:nvGrpSpPr>
        <p:grpSpPr>
          <a:xfrm>
            <a:off x="7469505" y="1748241"/>
            <a:ext cx="4150307" cy="3545539"/>
            <a:chOff x="2472040" y="2937119"/>
            <a:chExt cx="4150307" cy="3545539"/>
          </a:xfrm>
        </p:grpSpPr>
        <p:sp>
          <p:nvSpPr>
            <p:cNvPr id="413" name="Google Shape;413;p10"/>
            <p:cNvSpPr txBox="1"/>
            <p:nvPr/>
          </p:nvSpPr>
          <p:spPr>
            <a:xfrm>
              <a:off x="2551417" y="3390729"/>
              <a:ext cx="3991553"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Assessing Potential Interest in a </a:t>
              </a:r>
              <a:r>
                <a:rPr b="0" i="0" lang="en-US" sz="1000" u="none" cap="none" strike="noStrike">
                  <a:solidFill>
                    <a:srgbClr val="FF0000"/>
                  </a:solidFill>
                  <a:latin typeface="Arial"/>
                  <a:ea typeface="Arial"/>
                  <a:cs typeface="Arial"/>
                  <a:sym typeface="Arial"/>
                </a:rPr>
                <a:t>PRODUCT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If we were to launch a </a:t>
              </a:r>
              <a:r>
                <a:rPr b="0" i="0" lang="en-US" sz="1000" u="none" cap="none" strike="noStrike">
                  <a:solidFill>
                    <a:srgbClr val="FF0000"/>
                  </a:solidFill>
                  <a:latin typeface="Arial"/>
                  <a:ea typeface="Arial"/>
                  <a:cs typeface="Arial"/>
                  <a:sym typeface="Arial"/>
                </a:rPr>
                <a:t>PRODUCT with X Features, </a:t>
              </a:r>
              <a:r>
                <a:rPr b="0" i="0" lang="en-US" sz="1000" u="none" cap="none" strike="noStrike">
                  <a:solidFill>
                    <a:schemeClr val="dk1"/>
                  </a:solidFill>
                  <a:latin typeface="Arial"/>
                  <a:ea typeface="Arial"/>
                  <a:cs typeface="Arial"/>
                  <a:sym typeface="Arial"/>
                </a:rPr>
                <a:t>the likely contribution per customer would be on the order of $</a:t>
              </a:r>
              <a:r>
                <a:rPr b="0" i="0" lang="en-US" sz="1000" u="none" cap="none" strike="noStrike">
                  <a:solidFill>
                    <a:srgbClr val="FF0000"/>
                  </a:solidFill>
                  <a:latin typeface="Arial"/>
                  <a:ea typeface="Arial"/>
                  <a:cs typeface="Arial"/>
                  <a:sym typeface="Arial"/>
                </a:rPr>
                <a:t>24,000</a:t>
              </a:r>
              <a:r>
                <a:rPr b="0" i="0" lang="en-US" sz="1000" u="none" cap="none" strike="noStrike">
                  <a:solidFill>
                    <a:schemeClr val="dk1"/>
                  </a:solidFill>
                  <a:latin typeface="Arial"/>
                  <a:ea typeface="Arial"/>
                  <a:cs typeface="Arial"/>
                  <a:sym typeface="Arial"/>
                </a:rPr>
                <a:t> per year, Without asking for any commitment on your part, at that price point, what would be your likely level of interest?</a:t>
              </a:r>
              <a:endParaRPr b="0" i="0" sz="1400" u="none" cap="none" strike="noStrike">
                <a:solidFill>
                  <a:srgbClr val="000000"/>
                </a:solidFill>
                <a:latin typeface="Arial"/>
                <a:ea typeface="Arial"/>
                <a:cs typeface="Arial"/>
                <a:sym typeface="Arial"/>
              </a:endParaRPr>
            </a:p>
          </p:txBody>
        </p:sp>
        <p:sp>
          <p:nvSpPr>
            <p:cNvPr id="414" name="Google Shape;414;p10"/>
            <p:cNvSpPr txBox="1"/>
            <p:nvPr/>
          </p:nvSpPr>
          <p:spPr>
            <a:xfrm>
              <a:off x="2870827" y="2937119"/>
              <a:ext cx="2969090"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Sample Charter Advisor Pricing Exercise</a:t>
              </a:r>
              <a:endParaRPr b="0" i="0" sz="1400" u="none" cap="none" strike="noStrike">
                <a:solidFill>
                  <a:srgbClr val="000000"/>
                </a:solidFill>
                <a:latin typeface="Arial"/>
                <a:ea typeface="Arial"/>
                <a:cs typeface="Arial"/>
                <a:sym typeface="Arial"/>
              </a:endParaRPr>
            </a:p>
          </p:txBody>
        </p:sp>
        <p:sp>
          <p:nvSpPr>
            <p:cNvPr id="415" name="Google Shape;415;p10"/>
            <p:cNvSpPr txBox="1"/>
            <p:nvPr/>
          </p:nvSpPr>
          <p:spPr>
            <a:xfrm>
              <a:off x="2630795" y="5035061"/>
              <a:ext cx="3050362"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chemeClr val="dk1"/>
                  </a:solidFill>
                  <a:latin typeface="Arial"/>
                  <a:ea typeface="Arial"/>
                  <a:cs typeface="Arial"/>
                  <a:sym typeface="Arial"/>
                </a:rPr>
                <a:t>High</a:t>
              </a:r>
              <a:r>
                <a:rPr b="0" i="0" lang="en-US" sz="1000" u="none" cap="none" strike="noStrike">
                  <a:solidFill>
                    <a:schemeClr val="dk1"/>
                  </a:solidFill>
                  <a:latin typeface="Arial"/>
                  <a:ea typeface="Arial"/>
                  <a:cs typeface="Arial"/>
                  <a:sym typeface="Arial"/>
                </a:rPr>
                <a:t>—we would find budget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chemeClr val="dk1"/>
                  </a:solidFill>
                  <a:latin typeface="Arial"/>
                  <a:ea typeface="Arial"/>
                  <a:cs typeface="Arial"/>
                  <a:sym typeface="Arial"/>
                </a:rPr>
                <a:t>Moderate</a:t>
              </a:r>
              <a:r>
                <a:rPr b="0" i="0" lang="en-US" sz="1000" u="none" cap="none" strike="noStrike">
                  <a:solidFill>
                    <a:schemeClr val="dk1"/>
                  </a:solidFill>
                  <a:latin typeface="Arial"/>
                  <a:ea typeface="Arial"/>
                  <a:cs typeface="Arial"/>
                  <a:sym typeface="Arial"/>
                </a:rPr>
                <a:t>—I can see value but would need to learn more/involve others in the decision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chemeClr val="dk1"/>
                  </a:solidFill>
                  <a:latin typeface="Arial"/>
                  <a:ea typeface="Arial"/>
                  <a:cs typeface="Arial"/>
                  <a:sym typeface="Arial"/>
                </a:rPr>
                <a:t>Low</a:t>
              </a:r>
              <a:r>
                <a:rPr b="0" i="0" lang="en-US" sz="1000" u="none" cap="none" strike="noStrike">
                  <a:solidFill>
                    <a:schemeClr val="dk1"/>
                  </a:solidFill>
                  <a:latin typeface="Arial"/>
                  <a:ea typeface="Arial"/>
                  <a:cs typeface="Arial"/>
                  <a:sym typeface="Arial"/>
                </a:rPr>
                <a:t>—we feel well served by current resources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chemeClr val="dk1"/>
                  </a:solidFill>
                  <a:latin typeface="Arial"/>
                  <a:ea typeface="Arial"/>
                  <a:cs typeface="Arial"/>
                  <a:sym typeface="Arial"/>
                </a:rPr>
                <a:t>Beside the Point</a:t>
              </a:r>
              <a:r>
                <a:rPr b="0" i="0" lang="en-US" sz="1000" u="none" cap="none" strike="noStrike">
                  <a:solidFill>
                    <a:schemeClr val="dk1"/>
                  </a:solidFill>
                  <a:latin typeface="Arial"/>
                  <a:ea typeface="Arial"/>
                  <a:cs typeface="Arial"/>
                  <a:sym typeface="Arial"/>
                </a:rPr>
                <a:t>—We couldn’t afford this price point</a:t>
              </a:r>
              <a:endParaRPr b="0" i="0" sz="1400" u="none" cap="none" strike="noStrike">
                <a:solidFill>
                  <a:srgbClr val="000000"/>
                </a:solidFill>
                <a:latin typeface="Arial"/>
                <a:ea typeface="Arial"/>
                <a:cs typeface="Arial"/>
                <a:sym typeface="Arial"/>
              </a:endParaRPr>
            </a:p>
          </p:txBody>
        </p:sp>
        <p:sp>
          <p:nvSpPr>
            <p:cNvPr id="416" name="Google Shape;416;p10"/>
            <p:cNvSpPr txBox="1"/>
            <p:nvPr/>
          </p:nvSpPr>
          <p:spPr>
            <a:xfrm>
              <a:off x="5681157" y="5035061"/>
              <a:ext cx="861813"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____</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____</a:t>
              </a:r>
              <a:endParaRPr b="0" i="0" sz="1400" u="none" cap="none" strike="noStrike">
                <a:solidFill>
                  <a:srgbClr val="000000"/>
                </a:solidFill>
                <a:latin typeface="Arial"/>
                <a:ea typeface="Arial"/>
                <a:cs typeface="Arial"/>
                <a:sym typeface="Arial"/>
              </a:endParaRPr>
            </a:p>
          </p:txBody>
        </p:sp>
        <p:sp>
          <p:nvSpPr>
            <p:cNvPr id="417" name="Google Shape;417;p10"/>
            <p:cNvSpPr/>
            <p:nvPr/>
          </p:nvSpPr>
          <p:spPr>
            <a:xfrm>
              <a:off x="2472040" y="3390729"/>
              <a:ext cx="4150307" cy="3091929"/>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11"/>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423" name="Google Shape;423;p11"/>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424" name="Google Shape;424;p11"/>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425" name="Google Shape;425;p11"/>
          <p:cNvSpPr txBox="1"/>
          <p:nvPr>
            <p:ph type="title"/>
          </p:nvPr>
        </p:nvSpPr>
        <p:spPr>
          <a:xfrm>
            <a:off x="2157934" y="33086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Attendees </a:t>
            </a:r>
            <a:r>
              <a:rPr i="1" lang="en-US" sz="3600">
                <a:latin typeface="Arial"/>
                <a:ea typeface="Arial"/>
                <a:cs typeface="Arial"/>
                <a:sym typeface="Arial"/>
              </a:rPr>
              <a:t>Really</a:t>
            </a:r>
            <a:r>
              <a:rPr lang="en-US" sz="3600">
                <a:latin typeface="Arial"/>
                <a:ea typeface="Arial"/>
                <a:cs typeface="Arial"/>
                <a:sym typeface="Arial"/>
              </a:rPr>
              <a:t> Want to Know the Backgrounds of Others in the Room </a:t>
            </a:r>
            <a:endParaRPr sz="3600">
              <a:latin typeface="Arial"/>
              <a:ea typeface="Arial"/>
              <a:cs typeface="Arial"/>
              <a:sym typeface="Arial"/>
            </a:endParaRPr>
          </a:p>
        </p:txBody>
      </p:sp>
      <p:sp>
        <p:nvSpPr>
          <p:cNvPr id="426" name="Google Shape;426;p11"/>
          <p:cNvSpPr txBox="1"/>
          <p:nvPr/>
        </p:nvSpPr>
        <p:spPr>
          <a:xfrm>
            <a:off x="2157933" y="1555367"/>
            <a:ext cx="3187863" cy="40626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dk1"/>
                </a:solidFill>
                <a:latin typeface="Arial"/>
                <a:ea typeface="Arial"/>
                <a:cs typeface="Arial"/>
                <a:sym typeface="Arial"/>
              </a:rPr>
              <a:t>The main reason participants are likely to attend is to interact with the other participants. </a:t>
            </a:r>
            <a:endParaRPr b="1"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For this reason, it’s important to collect (and edit) good bios for every participant, ideally to send out in advance of the meeting, but certainly to include in meeting materials on the day.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To encourage uniformity, send them a sample bio in advance. Be sure to tell them that you will edit the bios for consistency so they’re not taken by surprise. Also, tell them you will include their contact information in the binder on the day, but don’t send out contact information in advance. </a:t>
            </a:r>
            <a:endParaRPr b="0" i="0" sz="1400" u="none" cap="none" strike="noStrike">
              <a:solidFill>
                <a:srgbClr val="000000"/>
              </a:solidFill>
              <a:latin typeface="Arial"/>
              <a:ea typeface="Arial"/>
              <a:cs typeface="Arial"/>
              <a:sym typeface="Arial"/>
            </a:endParaRPr>
          </a:p>
        </p:txBody>
      </p:sp>
      <p:pic>
        <p:nvPicPr>
          <p:cNvPr descr="Graphical user interface, text, application, email&#10;&#10;Description automatically generated" id="427" name="Google Shape;427;p11"/>
          <p:cNvPicPr preferRelativeResize="0"/>
          <p:nvPr/>
        </p:nvPicPr>
        <p:blipFill rotWithShape="1">
          <a:blip r:embed="rId3">
            <a:alphaModFix/>
          </a:blip>
          <a:srcRect b="0" l="0" r="0" t="0"/>
          <a:stretch/>
        </p:blipFill>
        <p:spPr>
          <a:xfrm>
            <a:off x="5345797" y="1528347"/>
            <a:ext cx="6598522" cy="4561047"/>
          </a:xfrm>
          <a:prstGeom prst="rect">
            <a:avLst/>
          </a:prstGeom>
          <a:noFill/>
          <a:ln>
            <a:noFill/>
          </a:ln>
        </p:spPr>
      </p:pic>
      <p:sp>
        <p:nvSpPr>
          <p:cNvPr id="428" name="Google Shape;428;p11"/>
          <p:cNvSpPr txBox="1"/>
          <p:nvPr/>
        </p:nvSpPr>
        <p:spPr>
          <a:xfrm>
            <a:off x="7132014" y="1251348"/>
            <a:ext cx="3095721"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Sample Attendee Biography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a4f0d2637a_0_314"/>
          <p:cNvSpPr txBox="1"/>
          <p:nvPr>
            <p:ph type="title"/>
          </p:nvPr>
        </p:nvSpPr>
        <p:spPr>
          <a:xfrm>
            <a:off x="2157934" y="101194"/>
            <a:ext cx="10034066" cy="898359"/>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2800">
                <a:latin typeface="Arial"/>
                <a:ea typeface="Arial"/>
                <a:cs typeface="Arial"/>
                <a:sym typeface="Arial"/>
              </a:rPr>
              <a:t>Overview of the Charter Advisor Preparation Process</a:t>
            </a:r>
            <a:endParaRPr sz="2800">
              <a:latin typeface="Arial"/>
              <a:ea typeface="Arial"/>
              <a:cs typeface="Arial"/>
              <a:sym typeface="Arial"/>
            </a:endParaRPr>
          </a:p>
        </p:txBody>
      </p:sp>
      <p:sp>
        <p:nvSpPr>
          <p:cNvPr id="135" name="Google Shape;135;ga4f0d2637a_0_314"/>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136" name="Google Shape;136;ga4f0d2637a_0_314"/>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137" name="Google Shape;137;ga4f0d2637a_0_314"/>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grpSp>
        <p:nvGrpSpPr>
          <p:cNvPr id="138" name="Google Shape;138;ga4f0d2637a_0_314"/>
          <p:cNvGrpSpPr/>
          <p:nvPr/>
        </p:nvGrpSpPr>
        <p:grpSpPr>
          <a:xfrm>
            <a:off x="2599032" y="1007691"/>
            <a:ext cx="8299034" cy="4960578"/>
            <a:chOff x="94654" y="1275200"/>
            <a:chExt cx="8299034" cy="4960578"/>
          </a:xfrm>
        </p:grpSpPr>
        <p:cxnSp>
          <p:nvCxnSpPr>
            <p:cNvPr id="139" name="Google Shape;139;ga4f0d2637a_0_314"/>
            <p:cNvCxnSpPr/>
            <p:nvPr/>
          </p:nvCxnSpPr>
          <p:spPr>
            <a:xfrm flipH="1">
              <a:off x="6905442" y="1810942"/>
              <a:ext cx="9922" cy="4424836"/>
            </a:xfrm>
            <a:prstGeom prst="straightConnector1">
              <a:avLst/>
            </a:prstGeom>
            <a:noFill/>
            <a:ln cap="flat" cmpd="sng" w="9525">
              <a:solidFill>
                <a:schemeClr val="dk1"/>
              </a:solidFill>
              <a:prstDash val="solid"/>
              <a:round/>
              <a:headEnd len="sm" w="sm" type="none"/>
              <a:tailEnd len="sm" w="sm" type="none"/>
            </a:ln>
          </p:spPr>
        </p:cxnSp>
        <p:cxnSp>
          <p:nvCxnSpPr>
            <p:cNvPr id="140" name="Google Shape;140;ga4f0d2637a_0_314"/>
            <p:cNvCxnSpPr/>
            <p:nvPr/>
          </p:nvCxnSpPr>
          <p:spPr>
            <a:xfrm flipH="1">
              <a:off x="1614458" y="1810942"/>
              <a:ext cx="9922" cy="4424836"/>
            </a:xfrm>
            <a:prstGeom prst="straightConnector1">
              <a:avLst/>
            </a:prstGeom>
            <a:noFill/>
            <a:ln cap="flat" cmpd="sng" w="9525">
              <a:solidFill>
                <a:schemeClr val="dk1"/>
              </a:solidFill>
              <a:prstDash val="solid"/>
              <a:round/>
              <a:headEnd len="sm" w="sm" type="none"/>
              <a:tailEnd len="sm" w="sm" type="none"/>
            </a:ln>
          </p:spPr>
        </p:cxnSp>
        <p:cxnSp>
          <p:nvCxnSpPr>
            <p:cNvPr id="141" name="Google Shape;141;ga4f0d2637a_0_314"/>
            <p:cNvCxnSpPr/>
            <p:nvPr/>
          </p:nvCxnSpPr>
          <p:spPr>
            <a:xfrm flipH="1">
              <a:off x="3390422" y="1810942"/>
              <a:ext cx="9922" cy="4424836"/>
            </a:xfrm>
            <a:prstGeom prst="straightConnector1">
              <a:avLst/>
            </a:prstGeom>
            <a:noFill/>
            <a:ln cap="flat" cmpd="sng" w="9525">
              <a:solidFill>
                <a:schemeClr val="dk1"/>
              </a:solidFill>
              <a:prstDash val="solid"/>
              <a:round/>
              <a:headEnd len="sm" w="sm" type="none"/>
              <a:tailEnd len="sm" w="sm" type="none"/>
            </a:ln>
          </p:spPr>
        </p:cxnSp>
        <p:cxnSp>
          <p:nvCxnSpPr>
            <p:cNvPr id="142" name="Google Shape;142;ga4f0d2637a_0_314"/>
            <p:cNvCxnSpPr/>
            <p:nvPr/>
          </p:nvCxnSpPr>
          <p:spPr>
            <a:xfrm flipH="1">
              <a:off x="5140198" y="1810942"/>
              <a:ext cx="9922" cy="4424836"/>
            </a:xfrm>
            <a:prstGeom prst="straightConnector1">
              <a:avLst/>
            </a:prstGeom>
            <a:noFill/>
            <a:ln cap="flat" cmpd="sng" w="9525">
              <a:solidFill>
                <a:schemeClr val="dk1"/>
              </a:solidFill>
              <a:prstDash val="solid"/>
              <a:round/>
              <a:headEnd len="sm" w="sm" type="none"/>
              <a:tailEnd len="sm" w="sm" type="none"/>
            </a:ln>
          </p:spPr>
        </p:cxnSp>
        <p:sp>
          <p:nvSpPr>
            <p:cNvPr id="143" name="Google Shape;143;ga4f0d2637a_0_314"/>
            <p:cNvSpPr/>
            <p:nvPr/>
          </p:nvSpPr>
          <p:spPr>
            <a:xfrm>
              <a:off x="892944" y="1275200"/>
              <a:ext cx="1448555" cy="535742"/>
            </a:xfrm>
            <a:prstGeom prst="ellipse">
              <a:avLst/>
            </a:prstGeom>
            <a:noFill/>
            <a:ln cap="flat" cmpd="sng" w="952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4" name="Google Shape;144;ga4f0d2637a_0_314"/>
            <p:cNvSpPr/>
            <p:nvPr/>
          </p:nvSpPr>
          <p:spPr>
            <a:xfrm>
              <a:off x="2676066" y="1275200"/>
              <a:ext cx="1448555" cy="535742"/>
            </a:xfrm>
            <a:prstGeom prst="ellipse">
              <a:avLst/>
            </a:prstGeom>
            <a:noFill/>
            <a:ln cap="flat" cmpd="sng" w="952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5" name="Google Shape;145;ga4f0d2637a_0_314"/>
            <p:cNvSpPr/>
            <p:nvPr/>
          </p:nvSpPr>
          <p:spPr>
            <a:xfrm>
              <a:off x="4425842" y="1275200"/>
              <a:ext cx="1448555" cy="535742"/>
            </a:xfrm>
            <a:prstGeom prst="ellipse">
              <a:avLst/>
            </a:prstGeom>
            <a:noFill/>
            <a:ln cap="flat" cmpd="sng" w="952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6" name="Google Shape;146;ga4f0d2637a_0_314"/>
            <p:cNvSpPr/>
            <p:nvPr/>
          </p:nvSpPr>
          <p:spPr>
            <a:xfrm>
              <a:off x="6181164" y="1275200"/>
              <a:ext cx="1448555" cy="535742"/>
            </a:xfrm>
            <a:prstGeom prst="ellipse">
              <a:avLst/>
            </a:prstGeom>
            <a:noFill/>
            <a:ln cap="flat" cmpd="sng" w="952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7" name="Google Shape;147;ga4f0d2637a_0_314"/>
            <p:cNvSpPr txBox="1"/>
            <p:nvPr/>
          </p:nvSpPr>
          <p:spPr>
            <a:xfrm>
              <a:off x="6201008" y="1324805"/>
              <a:ext cx="1418789"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Charter Advisor Meeting</a:t>
              </a:r>
              <a:endParaRPr b="0" i="0" sz="1400" u="none" cap="none" strike="noStrike">
                <a:solidFill>
                  <a:srgbClr val="000000"/>
                </a:solidFill>
                <a:latin typeface="Arial"/>
                <a:ea typeface="Arial"/>
                <a:cs typeface="Arial"/>
                <a:sym typeface="Arial"/>
              </a:endParaRPr>
            </a:p>
          </p:txBody>
        </p:sp>
        <p:sp>
          <p:nvSpPr>
            <p:cNvPr id="148" name="Google Shape;148;ga4f0d2637a_0_314"/>
            <p:cNvSpPr txBox="1"/>
            <p:nvPr/>
          </p:nvSpPr>
          <p:spPr>
            <a:xfrm>
              <a:off x="4544910" y="1326294"/>
              <a:ext cx="1209625"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One Month Before</a:t>
              </a:r>
              <a:endParaRPr b="0" i="0" sz="1400" u="none" cap="none" strike="noStrike">
                <a:solidFill>
                  <a:srgbClr val="000000"/>
                </a:solidFill>
                <a:latin typeface="Arial"/>
                <a:ea typeface="Arial"/>
                <a:cs typeface="Arial"/>
                <a:sym typeface="Arial"/>
              </a:endParaRPr>
            </a:p>
          </p:txBody>
        </p:sp>
        <p:sp>
          <p:nvSpPr>
            <p:cNvPr id="149" name="Google Shape;149;ga4f0d2637a_0_314"/>
            <p:cNvSpPr txBox="1"/>
            <p:nvPr/>
          </p:nvSpPr>
          <p:spPr>
            <a:xfrm>
              <a:off x="2818546" y="1314884"/>
              <a:ext cx="1163595"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Two Months Before</a:t>
              </a:r>
              <a:endParaRPr b="0" i="0" sz="1400" u="none" cap="none" strike="noStrike">
                <a:solidFill>
                  <a:srgbClr val="000000"/>
                </a:solidFill>
                <a:latin typeface="Arial"/>
                <a:ea typeface="Arial"/>
                <a:cs typeface="Arial"/>
                <a:sym typeface="Arial"/>
              </a:endParaRPr>
            </a:p>
          </p:txBody>
        </p:sp>
        <p:sp>
          <p:nvSpPr>
            <p:cNvPr id="150" name="Google Shape;150;ga4f0d2637a_0_314"/>
            <p:cNvSpPr txBox="1"/>
            <p:nvPr/>
          </p:nvSpPr>
          <p:spPr>
            <a:xfrm>
              <a:off x="892944" y="1327057"/>
              <a:ext cx="1411630"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Three Months Before</a:t>
              </a:r>
              <a:endParaRPr b="0" i="0" sz="1400" u="none" cap="none" strike="noStrike">
                <a:solidFill>
                  <a:srgbClr val="000000"/>
                </a:solidFill>
                <a:latin typeface="Arial"/>
                <a:ea typeface="Arial"/>
                <a:cs typeface="Arial"/>
                <a:sym typeface="Arial"/>
              </a:endParaRPr>
            </a:p>
          </p:txBody>
        </p:sp>
        <p:cxnSp>
          <p:nvCxnSpPr>
            <p:cNvPr id="151" name="Google Shape;151;ga4f0d2637a_0_314"/>
            <p:cNvCxnSpPr/>
            <p:nvPr/>
          </p:nvCxnSpPr>
          <p:spPr>
            <a:xfrm flipH="1" rot="10800000">
              <a:off x="664748" y="3452568"/>
              <a:ext cx="4762370" cy="1"/>
            </a:xfrm>
            <a:prstGeom prst="straightConnector1">
              <a:avLst/>
            </a:prstGeom>
            <a:noFill/>
            <a:ln cap="flat" cmpd="sng" w="9525">
              <a:solidFill>
                <a:srgbClr val="366092"/>
              </a:solidFill>
              <a:prstDash val="solid"/>
              <a:round/>
              <a:headEnd len="sm" w="sm" type="none"/>
              <a:tailEnd len="med" w="med" type="stealth"/>
            </a:ln>
          </p:spPr>
        </p:cxnSp>
        <p:cxnSp>
          <p:nvCxnSpPr>
            <p:cNvPr id="152" name="Google Shape;152;ga4f0d2637a_0_314"/>
            <p:cNvCxnSpPr/>
            <p:nvPr/>
          </p:nvCxnSpPr>
          <p:spPr>
            <a:xfrm>
              <a:off x="292040" y="2821194"/>
              <a:ext cx="1277124" cy="0"/>
            </a:xfrm>
            <a:prstGeom prst="straightConnector1">
              <a:avLst/>
            </a:prstGeom>
            <a:noFill/>
            <a:ln cap="flat" cmpd="sng" w="9525">
              <a:solidFill>
                <a:srgbClr val="366092"/>
              </a:solidFill>
              <a:prstDash val="solid"/>
              <a:round/>
              <a:headEnd len="sm" w="sm" type="none"/>
              <a:tailEnd len="med" w="med" type="stealth"/>
            </a:ln>
          </p:spPr>
        </p:cxnSp>
        <p:sp>
          <p:nvSpPr>
            <p:cNvPr id="153" name="Google Shape;153;ga4f0d2637a_0_314"/>
            <p:cNvSpPr txBox="1"/>
            <p:nvPr/>
          </p:nvSpPr>
          <p:spPr>
            <a:xfrm>
              <a:off x="307568" y="1900189"/>
              <a:ext cx="1371135" cy="86177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Decide on date (at least three months out) based on calendars of your best five prospects</a:t>
              </a:r>
              <a:endParaRPr b="0" i="0" sz="1400" u="none" cap="none" strike="noStrike">
                <a:solidFill>
                  <a:srgbClr val="000000"/>
                </a:solidFill>
                <a:latin typeface="Arial"/>
                <a:ea typeface="Arial"/>
                <a:cs typeface="Arial"/>
                <a:sym typeface="Arial"/>
              </a:endParaRPr>
            </a:p>
          </p:txBody>
        </p:sp>
        <p:sp>
          <p:nvSpPr>
            <p:cNvPr id="154" name="Google Shape;154;ga4f0d2637a_0_314"/>
            <p:cNvSpPr txBox="1"/>
            <p:nvPr/>
          </p:nvSpPr>
          <p:spPr>
            <a:xfrm>
              <a:off x="948826" y="3027589"/>
              <a:ext cx="3274028" cy="40006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Interview 60 to 80 more companies. Invite those with strongest  potential to make good Charter Advisors</a:t>
              </a:r>
              <a:endParaRPr b="0" i="0" sz="1400" u="none" cap="none" strike="noStrike">
                <a:solidFill>
                  <a:srgbClr val="000000"/>
                </a:solidFill>
                <a:latin typeface="Arial"/>
                <a:ea typeface="Arial"/>
                <a:cs typeface="Arial"/>
                <a:sym typeface="Arial"/>
              </a:endParaRPr>
            </a:p>
          </p:txBody>
        </p:sp>
        <p:cxnSp>
          <p:nvCxnSpPr>
            <p:cNvPr id="155" name="Google Shape;155;ga4f0d2637a_0_314"/>
            <p:cNvCxnSpPr/>
            <p:nvPr/>
          </p:nvCxnSpPr>
          <p:spPr>
            <a:xfrm>
              <a:off x="1763288" y="2838283"/>
              <a:ext cx="1540607" cy="0"/>
            </a:xfrm>
            <a:prstGeom prst="straightConnector1">
              <a:avLst/>
            </a:prstGeom>
            <a:noFill/>
            <a:ln cap="flat" cmpd="sng" w="9525">
              <a:solidFill>
                <a:srgbClr val="366092"/>
              </a:solidFill>
              <a:prstDash val="solid"/>
              <a:round/>
              <a:headEnd len="sm" w="sm" type="none"/>
              <a:tailEnd len="med" w="med" type="stealth"/>
            </a:ln>
          </p:spPr>
        </p:cxnSp>
        <p:sp>
          <p:nvSpPr>
            <p:cNvPr id="156" name="Google Shape;156;ga4f0d2637a_0_314"/>
            <p:cNvSpPr txBox="1"/>
            <p:nvPr/>
          </p:nvSpPr>
          <p:spPr>
            <a:xfrm>
              <a:off x="1727179" y="1945435"/>
              <a:ext cx="1729761" cy="86173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Invite previous interviewees who would be strong members and represent desirable segments.</a:t>
              </a:r>
              <a:endParaRPr b="0" i="0" sz="1400" u="none" cap="none" strike="noStrike">
                <a:solidFill>
                  <a:srgbClr val="000000"/>
                </a:solidFill>
                <a:latin typeface="Arial"/>
                <a:ea typeface="Arial"/>
                <a:cs typeface="Arial"/>
                <a:sym typeface="Arial"/>
              </a:endParaRPr>
            </a:p>
          </p:txBody>
        </p:sp>
        <p:cxnSp>
          <p:nvCxnSpPr>
            <p:cNvPr id="157" name="Google Shape;157;ga4f0d2637a_0_314"/>
            <p:cNvCxnSpPr/>
            <p:nvPr/>
          </p:nvCxnSpPr>
          <p:spPr>
            <a:xfrm>
              <a:off x="4135350" y="4538384"/>
              <a:ext cx="2204556" cy="0"/>
            </a:xfrm>
            <a:prstGeom prst="straightConnector1">
              <a:avLst/>
            </a:prstGeom>
            <a:noFill/>
            <a:ln cap="flat" cmpd="sng" w="9525">
              <a:solidFill>
                <a:srgbClr val="366092"/>
              </a:solidFill>
              <a:prstDash val="solid"/>
              <a:round/>
              <a:headEnd len="sm" w="sm" type="none"/>
              <a:tailEnd len="med" w="med" type="stealth"/>
            </a:ln>
          </p:spPr>
        </p:cxnSp>
        <p:sp>
          <p:nvSpPr>
            <p:cNvPr id="158" name="Google Shape;158;ga4f0d2637a_0_314"/>
            <p:cNvSpPr txBox="1"/>
            <p:nvPr/>
          </p:nvSpPr>
          <p:spPr>
            <a:xfrm>
              <a:off x="4353631" y="4109440"/>
              <a:ext cx="1748157" cy="40011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Collect bios from attendees. Format for consistency.</a:t>
              </a:r>
              <a:endParaRPr b="0" i="0" sz="1400" u="none" cap="none" strike="noStrike">
                <a:solidFill>
                  <a:srgbClr val="000000"/>
                </a:solidFill>
                <a:latin typeface="Arial"/>
                <a:ea typeface="Arial"/>
                <a:cs typeface="Arial"/>
                <a:sym typeface="Arial"/>
              </a:endParaRPr>
            </a:p>
          </p:txBody>
        </p:sp>
        <p:cxnSp>
          <p:nvCxnSpPr>
            <p:cNvPr id="159" name="Google Shape;159;ga4f0d2637a_0_314"/>
            <p:cNvCxnSpPr/>
            <p:nvPr/>
          </p:nvCxnSpPr>
          <p:spPr>
            <a:xfrm>
              <a:off x="4135350" y="4077753"/>
              <a:ext cx="2204556" cy="0"/>
            </a:xfrm>
            <a:prstGeom prst="straightConnector1">
              <a:avLst/>
            </a:prstGeom>
            <a:noFill/>
            <a:ln cap="flat" cmpd="sng" w="9525">
              <a:solidFill>
                <a:srgbClr val="366092"/>
              </a:solidFill>
              <a:prstDash val="solid"/>
              <a:round/>
              <a:headEnd len="sm" w="sm" type="none"/>
              <a:tailEnd len="med" w="med" type="stealth"/>
            </a:ln>
          </p:spPr>
        </p:cxnSp>
        <p:sp>
          <p:nvSpPr>
            <p:cNvPr id="160" name="Google Shape;160;ga4f0d2637a_0_314"/>
            <p:cNvSpPr txBox="1"/>
            <p:nvPr/>
          </p:nvSpPr>
          <p:spPr>
            <a:xfrm>
              <a:off x="4404780" y="3667722"/>
              <a:ext cx="1591396" cy="40011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Research attendees and their companies.</a:t>
              </a:r>
              <a:endParaRPr b="0" i="0" sz="1400" u="none" cap="none" strike="noStrike">
                <a:solidFill>
                  <a:srgbClr val="000000"/>
                </a:solidFill>
                <a:latin typeface="Arial"/>
                <a:ea typeface="Arial"/>
                <a:cs typeface="Arial"/>
                <a:sym typeface="Arial"/>
              </a:endParaRPr>
            </a:p>
          </p:txBody>
        </p:sp>
        <p:cxnSp>
          <p:nvCxnSpPr>
            <p:cNvPr id="161" name="Google Shape;161;ga4f0d2637a_0_314"/>
            <p:cNvCxnSpPr/>
            <p:nvPr/>
          </p:nvCxnSpPr>
          <p:spPr>
            <a:xfrm>
              <a:off x="5229650" y="5157078"/>
              <a:ext cx="1654162" cy="0"/>
            </a:xfrm>
            <a:prstGeom prst="straightConnector1">
              <a:avLst/>
            </a:prstGeom>
            <a:noFill/>
            <a:ln cap="flat" cmpd="sng" w="9525">
              <a:solidFill>
                <a:srgbClr val="366092"/>
              </a:solidFill>
              <a:prstDash val="solid"/>
              <a:round/>
              <a:headEnd len="sm" w="sm" type="none"/>
              <a:tailEnd len="med" w="med" type="stealth"/>
            </a:ln>
          </p:spPr>
        </p:cxnSp>
        <p:sp>
          <p:nvSpPr>
            <p:cNvPr id="162" name="Google Shape;162;ga4f0d2637a_0_314"/>
            <p:cNvSpPr txBox="1"/>
            <p:nvPr/>
          </p:nvSpPr>
          <p:spPr>
            <a:xfrm>
              <a:off x="5168177" y="5267139"/>
              <a:ext cx="1629093" cy="40011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Create meeting presentation.</a:t>
              </a:r>
              <a:endParaRPr b="0" i="0" sz="1400" u="none" cap="none" strike="noStrike">
                <a:solidFill>
                  <a:srgbClr val="000000"/>
                </a:solidFill>
                <a:latin typeface="Arial"/>
                <a:ea typeface="Arial"/>
                <a:cs typeface="Arial"/>
                <a:sym typeface="Arial"/>
              </a:endParaRPr>
            </a:p>
          </p:txBody>
        </p:sp>
        <p:sp>
          <p:nvSpPr>
            <p:cNvPr id="163" name="Google Shape;163;ga4f0d2637a_0_314"/>
            <p:cNvSpPr txBox="1"/>
            <p:nvPr/>
          </p:nvSpPr>
          <p:spPr>
            <a:xfrm>
              <a:off x="5229650" y="4801520"/>
              <a:ext cx="1477481" cy="246221"/>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Create grading exercises.</a:t>
              </a:r>
              <a:endParaRPr b="0" i="0" sz="1400" u="none" cap="none" strike="noStrike">
                <a:solidFill>
                  <a:srgbClr val="000000"/>
                </a:solidFill>
                <a:latin typeface="Arial"/>
                <a:ea typeface="Arial"/>
                <a:cs typeface="Arial"/>
                <a:sym typeface="Arial"/>
              </a:endParaRPr>
            </a:p>
          </p:txBody>
        </p:sp>
        <p:cxnSp>
          <p:nvCxnSpPr>
            <p:cNvPr id="164" name="Google Shape;164;ga4f0d2637a_0_314"/>
            <p:cNvCxnSpPr/>
            <p:nvPr/>
          </p:nvCxnSpPr>
          <p:spPr>
            <a:xfrm>
              <a:off x="5229650" y="5716856"/>
              <a:ext cx="1644240" cy="0"/>
            </a:xfrm>
            <a:prstGeom prst="straightConnector1">
              <a:avLst/>
            </a:prstGeom>
            <a:noFill/>
            <a:ln cap="flat" cmpd="sng" w="9525">
              <a:solidFill>
                <a:srgbClr val="366092"/>
              </a:solidFill>
              <a:prstDash val="solid"/>
              <a:round/>
              <a:headEnd len="sm" w="sm" type="none"/>
              <a:tailEnd len="med" w="med" type="stealth"/>
            </a:ln>
          </p:spPr>
        </p:cxnSp>
        <p:sp>
          <p:nvSpPr>
            <p:cNvPr id="165" name="Google Shape;165;ga4f0d2637a_0_314"/>
            <p:cNvSpPr/>
            <p:nvPr/>
          </p:nvSpPr>
          <p:spPr>
            <a:xfrm>
              <a:off x="178589"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66" name="Google Shape;166;ga4f0d2637a_0_314"/>
            <p:cNvSpPr/>
            <p:nvPr/>
          </p:nvSpPr>
          <p:spPr>
            <a:xfrm>
              <a:off x="556821"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67" name="Google Shape;167;ga4f0d2637a_0_314"/>
            <p:cNvSpPr/>
            <p:nvPr/>
          </p:nvSpPr>
          <p:spPr>
            <a:xfrm>
              <a:off x="948826"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68" name="Google Shape;168;ga4f0d2637a_0_314"/>
            <p:cNvSpPr/>
            <p:nvPr/>
          </p:nvSpPr>
          <p:spPr>
            <a:xfrm>
              <a:off x="1338769"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69" name="Google Shape;169;ga4f0d2637a_0_314"/>
            <p:cNvSpPr/>
            <p:nvPr/>
          </p:nvSpPr>
          <p:spPr>
            <a:xfrm>
              <a:off x="1797969"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0" name="Google Shape;170;ga4f0d2637a_0_314"/>
            <p:cNvSpPr/>
            <p:nvPr/>
          </p:nvSpPr>
          <p:spPr>
            <a:xfrm>
              <a:off x="2176201"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1" name="Google Shape;171;ga4f0d2637a_0_314"/>
            <p:cNvSpPr/>
            <p:nvPr/>
          </p:nvSpPr>
          <p:spPr>
            <a:xfrm>
              <a:off x="2568206"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2" name="Google Shape;172;ga4f0d2637a_0_314"/>
            <p:cNvSpPr/>
            <p:nvPr/>
          </p:nvSpPr>
          <p:spPr>
            <a:xfrm>
              <a:off x="2958149"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3" name="Google Shape;173;ga4f0d2637a_0_314"/>
            <p:cNvSpPr/>
            <p:nvPr/>
          </p:nvSpPr>
          <p:spPr>
            <a:xfrm>
              <a:off x="3583394"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4" name="Google Shape;174;ga4f0d2637a_0_314"/>
            <p:cNvSpPr/>
            <p:nvPr/>
          </p:nvSpPr>
          <p:spPr>
            <a:xfrm>
              <a:off x="3961626"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5" name="Google Shape;175;ga4f0d2637a_0_314"/>
            <p:cNvSpPr/>
            <p:nvPr/>
          </p:nvSpPr>
          <p:spPr>
            <a:xfrm>
              <a:off x="4353631"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6" name="Google Shape;176;ga4f0d2637a_0_314"/>
            <p:cNvSpPr/>
            <p:nvPr/>
          </p:nvSpPr>
          <p:spPr>
            <a:xfrm>
              <a:off x="4743574"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7" name="Google Shape;177;ga4f0d2637a_0_314"/>
            <p:cNvSpPr/>
            <p:nvPr/>
          </p:nvSpPr>
          <p:spPr>
            <a:xfrm>
              <a:off x="5331551"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8" name="Google Shape;178;ga4f0d2637a_0_314"/>
            <p:cNvSpPr/>
            <p:nvPr/>
          </p:nvSpPr>
          <p:spPr>
            <a:xfrm>
              <a:off x="5709783"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9" name="Google Shape;179;ga4f0d2637a_0_314"/>
            <p:cNvSpPr/>
            <p:nvPr/>
          </p:nvSpPr>
          <p:spPr>
            <a:xfrm>
              <a:off x="6101788"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80" name="Google Shape;180;ga4f0d2637a_0_314"/>
            <p:cNvSpPr/>
            <p:nvPr/>
          </p:nvSpPr>
          <p:spPr>
            <a:xfrm>
              <a:off x="6491731" y="5903089"/>
              <a:ext cx="215400" cy="228186"/>
            </a:xfrm>
            <a:prstGeom prst="ellipse">
              <a:avLst/>
            </a:prstGeom>
            <a:noFill/>
            <a:ln cap="flat" cmpd="sng" w="127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cxnSp>
          <p:nvCxnSpPr>
            <p:cNvPr id="181" name="Google Shape;181;ga4f0d2637a_0_314"/>
            <p:cNvCxnSpPr/>
            <p:nvPr/>
          </p:nvCxnSpPr>
          <p:spPr>
            <a:xfrm>
              <a:off x="6981235" y="2821194"/>
              <a:ext cx="1277124" cy="0"/>
            </a:xfrm>
            <a:prstGeom prst="straightConnector1">
              <a:avLst/>
            </a:prstGeom>
            <a:noFill/>
            <a:ln cap="flat" cmpd="sng" w="9525">
              <a:solidFill>
                <a:srgbClr val="366092"/>
              </a:solidFill>
              <a:prstDash val="solid"/>
              <a:round/>
              <a:headEnd len="sm" w="sm" type="none"/>
              <a:tailEnd len="med" w="med" type="stealth"/>
            </a:ln>
          </p:spPr>
        </p:cxnSp>
        <p:sp>
          <p:nvSpPr>
            <p:cNvPr id="182" name="Google Shape;182;ga4f0d2637a_0_314"/>
            <p:cNvSpPr txBox="1"/>
            <p:nvPr/>
          </p:nvSpPr>
          <p:spPr>
            <a:xfrm>
              <a:off x="6981235" y="2072944"/>
              <a:ext cx="117075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Send Thank You notes and follow-up you’ve promised.</a:t>
              </a:r>
              <a:endParaRPr b="0" i="0" sz="1400" u="none" cap="none" strike="noStrike">
                <a:solidFill>
                  <a:srgbClr val="000000"/>
                </a:solidFill>
                <a:latin typeface="Arial"/>
                <a:ea typeface="Arial"/>
                <a:cs typeface="Arial"/>
                <a:sym typeface="Arial"/>
              </a:endParaRPr>
            </a:p>
          </p:txBody>
        </p:sp>
        <p:cxnSp>
          <p:nvCxnSpPr>
            <p:cNvPr id="183" name="Google Shape;183;ga4f0d2637a_0_314"/>
            <p:cNvCxnSpPr/>
            <p:nvPr/>
          </p:nvCxnSpPr>
          <p:spPr>
            <a:xfrm>
              <a:off x="6981235" y="3872874"/>
              <a:ext cx="1277124" cy="0"/>
            </a:xfrm>
            <a:prstGeom prst="straightConnector1">
              <a:avLst/>
            </a:prstGeom>
            <a:noFill/>
            <a:ln cap="flat" cmpd="sng" w="9525">
              <a:solidFill>
                <a:srgbClr val="366092"/>
              </a:solidFill>
              <a:prstDash val="solid"/>
              <a:round/>
              <a:headEnd len="sm" w="sm" type="none"/>
              <a:tailEnd len="med" w="med" type="stealth"/>
            </a:ln>
          </p:spPr>
        </p:cxnSp>
        <p:sp>
          <p:nvSpPr>
            <p:cNvPr id="184" name="Google Shape;184;ga4f0d2637a_0_314"/>
            <p:cNvSpPr txBox="1"/>
            <p:nvPr/>
          </p:nvSpPr>
          <p:spPr>
            <a:xfrm>
              <a:off x="6981234" y="3149212"/>
              <a:ext cx="1412453"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Signal the beginning of the commercial phase of your initiative.</a:t>
              </a:r>
              <a:endParaRPr b="0" i="0" sz="1400" u="none" cap="none" strike="noStrike">
                <a:solidFill>
                  <a:srgbClr val="000000"/>
                </a:solidFill>
                <a:latin typeface="Arial"/>
                <a:ea typeface="Arial"/>
                <a:cs typeface="Arial"/>
                <a:sym typeface="Arial"/>
              </a:endParaRPr>
            </a:p>
          </p:txBody>
        </p:sp>
        <p:cxnSp>
          <p:nvCxnSpPr>
            <p:cNvPr id="185" name="Google Shape;185;ga4f0d2637a_0_314"/>
            <p:cNvCxnSpPr/>
            <p:nvPr/>
          </p:nvCxnSpPr>
          <p:spPr>
            <a:xfrm>
              <a:off x="6962692" y="4971885"/>
              <a:ext cx="1277124" cy="0"/>
            </a:xfrm>
            <a:prstGeom prst="straightConnector1">
              <a:avLst/>
            </a:prstGeom>
            <a:noFill/>
            <a:ln cap="flat" cmpd="sng" w="9525">
              <a:solidFill>
                <a:srgbClr val="366092"/>
              </a:solidFill>
              <a:prstDash val="solid"/>
              <a:round/>
              <a:headEnd len="sm" w="sm" type="none"/>
              <a:tailEnd len="med" w="med" type="stealth"/>
            </a:ln>
          </p:spPr>
        </p:cxnSp>
        <p:sp>
          <p:nvSpPr>
            <p:cNvPr id="186" name="Google Shape;186;ga4f0d2637a_0_314"/>
            <p:cNvSpPr txBox="1"/>
            <p:nvPr/>
          </p:nvSpPr>
          <p:spPr>
            <a:xfrm>
              <a:off x="6962691" y="4248223"/>
              <a:ext cx="1430997"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Adjust value proposition/offer based on meeting feedback.</a:t>
              </a:r>
              <a:endParaRPr b="0" i="0" sz="1400" u="none" cap="none" strike="noStrike">
                <a:solidFill>
                  <a:srgbClr val="000000"/>
                </a:solidFill>
                <a:latin typeface="Arial"/>
                <a:ea typeface="Arial"/>
                <a:cs typeface="Arial"/>
                <a:sym typeface="Arial"/>
              </a:endParaRPr>
            </a:p>
          </p:txBody>
        </p:sp>
        <p:sp>
          <p:nvSpPr>
            <p:cNvPr id="187" name="Google Shape;187;ga4f0d2637a_0_314"/>
            <p:cNvSpPr txBox="1"/>
            <p:nvPr/>
          </p:nvSpPr>
          <p:spPr>
            <a:xfrm>
              <a:off x="3408306" y="2361853"/>
              <a:ext cx="1629093" cy="40011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Expand invitation list if necessary to fill the room.</a:t>
              </a:r>
              <a:endParaRPr b="0" i="0" sz="1400" u="none" cap="none" strike="noStrike">
                <a:solidFill>
                  <a:srgbClr val="000000"/>
                </a:solidFill>
                <a:latin typeface="Arial"/>
                <a:ea typeface="Arial"/>
                <a:cs typeface="Arial"/>
                <a:sym typeface="Arial"/>
              </a:endParaRPr>
            </a:p>
          </p:txBody>
        </p:sp>
        <p:cxnSp>
          <p:nvCxnSpPr>
            <p:cNvPr id="188" name="Google Shape;188;ga4f0d2637a_0_314"/>
            <p:cNvCxnSpPr/>
            <p:nvPr/>
          </p:nvCxnSpPr>
          <p:spPr>
            <a:xfrm>
              <a:off x="3478545" y="2827346"/>
              <a:ext cx="1627586" cy="0"/>
            </a:xfrm>
            <a:prstGeom prst="straightConnector1">
              <a:avLst/>
            </a:prstGeom>
            <a:noFill/>
            <a:ln cap="flat" cmpd="sng" w="9525">
              <a:solidFill>
                <a:srgbClr val="366092"/>
              </a:solidFill>
              <a:prstDash val="solid"/>
              <a:round/>
              <a:headEnd len="sm" w="sm" type="none"/>
              <a:tailEnd len="med" w="med" type="stealth"/>
            </a:ln>
          </p:spPr>
        </p:cxnSp>
        <p:sp>
          <p:nvSpPr>
            <p:cNvPr id="189" name="Google Shape;189;ga4f0d2637a_0_314"/>
            <p:cNvSpPr txBox="1"/>
            <p:nvPr/>
          </p:nvSpPr>
          <p:spPr>
            <a:xfrm>
              <a:off x="3443439" y="4784636"/>
              <a:ext cx="1629093" cy="246221"/>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Send hard-copy invitations.</a:t>
              </a:r>
              <a:endParaRPr b="0" i="0" sz="1400" u="none" cap="none" strike="noStrike">
                <a:solidFill>
                  <a:srgbClr val="000000"/>
                </a:solidFill>
                <a:latin typeface="Arial"/>
                <a:ea typeface="Arial"/>
                <a:cs typeface="Arial"/>
                <a:sym typeface="Arial"/>
              </a:endParaRPr>
            </a:p>
          </p:txBody>
        </p:sp>
        <p:cxnSp>
          <p:nvCxnSpPr>
            <p:cNvPr id="190" name="Google Shape;190;ga4f0d2637a_0_314"/>
            <p:cNvCxnSpPr/>
            <p:nvPr/>
          </p:nvCxnSpPr>
          <p:spPr>
            <a:xfrm>
              <a:off x="3484927" y="5157692"/>
              <a:ext cx="1627586" cy="0"/>
            </a:xfrm>
            <a:prstGeom prst="straightConnector1">
              <a:avLst/>
            </a:prstGeom>
            <a:noFill/>
            <a:ln cap="flat" cmpd="sng" w="9525">
              <a:solidFill>
                <a:srgbClr val="366092"/>
              </a:solidFill>
              <a:prstDash val="solid"/>
              <a:round/>
              <a:headEnd len="sm" w="sm" type="none"/>
              <a:tailEnd len="med" w="med" type="stealth"/>
            </a:ln>
          </p:spPr>
        </p:cxnSp>
        <p:sp>
          <p:nvSpPr>
            <p:cNvPr id="191" name="Google Shape;191;ga4f0d2637a_0_314"/>
            <p:cNvSpPr/>
            <p:nvPr/>
          </p:nvSpPr>
          <p:spPr>
            <a:xfrm>
              <a:off x="94654" y="5797993"/>
              <a:ext cx="6702616" cy="437785"/>
            </a:xfrm>
            <a:prstGeom prst="rect">
              <a:avLst/>
            </a:prstGeom>
            <a:no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2" name="Google Shape;192;ga4f0d2637a_0_314"/>
            <p:cNvSpPr txBox="1"/>
            <p:nvPr/>
          </p:nvSpPr>
          <p:spPr>
            <a:xfrm>
              <a:off x="292040" y="5382107"/>
              <a:ext cx="4133801" cy="40011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Arial"/>
                  <a:ea typeface="Arial"/>
                  <a:cs typeface="Arial"/>
                  <a:sym typeface="Arial"/>
                </a:rPr>
                <a:t>Weekly pull-up meetings ensure that the team doesn’t get surprised by low enrollment or under-representation among some segments.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
          <p:cNvSpPr txBox="1"/>
          <p:nvPr>
            <p:ph type="title"/>
          </p:nvPr>
        </p:nvSpPr>
        <p:spPr>
          <a:xfrm>
            <a:off x="2157934" y="11470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2800">
                <a:latin typeface="Arial"/>
                <a:ea typeface="Arial"/>
                <a:cs typeface="Arial"/>
                <a:sym typeface="Arial"/>
              </a:rPr>
              <a:t>Typical Agenda for Charter Advisor Meeting</a:t>
            </a:r>
            <a:endParaRPr sz="2800">
              <a:latin typeface="Arial"/>
              <a:ea typeface="Arial"/>
              <a:cs typeface="Arial"/>
              <a:sym typeface="Arial"/>
            </a:endParaRPr>
          </a:p>
        </p:txBody>
      </p:sp>
      <p:sp>
        <p:nvSpPr>
          <p:cNvPr id="198" name="Google Shape;198;p2"/>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199" name="Google Shape;199;p2"/>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200" name="Google Shape;200;p2"/>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grpSp>
        <p:nvGrpSpPr>
          <p:cNvPr id="201" name="Google Shape;201;p2"/>
          <p:cNvGrpSpPr/>
          <p:nvPr/>
        </p:nvGrpSpPr>
        <p:grpSpPr>
          <a:xfrm>
            <a:off x="2263896" y="792622"/>
            <a:ext cx="8358682" cy="5251148"/>
            <a:chOff x="304800" y="975126"/>
            <a:chExt cx="8358682" cy="5251148"/>
          </a:xfrm>
        </p:grpSpPr>
        <p:sp>
          <p:nvSpPr>
            <p:cNvPr id="202" name="Google Shape;202;p2"/>
            <p:cNvSpPr/>
            <p:nvPr/>
          </p:nvSpPr>
          <p:spPr>
            <a:xfrm>
              <a:off x="304800" y="1402080"/>
              <a:ext cx="3789680" cy="4805680"/>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03" name="Google Shape;203;p2"/>
            <p:cNvSpPr txBox="1"/>
            <p:nvPr/>
          </p:nvSpPr>
          <p:spPr>
            <a:xfrm>
              <a:off x="1615440" y="1442720"/>
              <a:ext cx="2468880" cy="507831"/>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NAME Executive Charter Roundtable</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900"/>
                <a:buFont typeface="Arial"/>
                <a:buNone/>
              </a:pPr>
              <a:r>
                <a:rPr b="0" i="0" lang="en-US" sz="900" u="none" cap="none" strike="noStrike">
                  <a:solidFill>
                    <a:srgbClr val="FF0000"/>
                  </a:solidFill>
                  <a:latin typeface="Arial"/>
                  <a:ea typeface="Arial"/>
                  <a:cs typeface="Arial"/>
                  <a:sym typeface="Arial"/>
                </a:rPr>
                <a:t>Date</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900"/>
                <a:buFont typeface="Arial"/>
                <a:buNone/>
              </a:pPr>
              <a:r>
                <a:rPr b="0" i="0" lang="en-US" sz="900" u="none" cap="none" strike="noStrike">
                  <a:solidFill>
                    <a:srgbClr val="FF0000"/>
                  </a:solidFill>
                  <a:latin typeface="Arial"/>
                  <a:ea typeface="Arial"/>
                  <a:cs typeface="Arial"/>
                  <a:sym typeface="Arial"/>
                </a:rPr>
                <a:t>Location</a:t>
              </a:r>
              <a:endParaRPr b="0" i="0" sz="1400" u="none" cap="none" strike="noStrike">
                <a:solidFill>
                  <a:srgbClr val="000000"/>
                </a:solidFill>
                <a:latin typeface="Arial"/>
                <a:ea typeface="Arial"/>
                <a:cs typeface="Arial"/>
                <a:sym typeface="Arial"/>
              </a:endParaRPr>
            </a:p>
          </p:txBody>
        </p:sp>
        <p:cxnSp>
          <p:nvCxnSpPr>
            <p:cNvPr id="204" name="Google Shape;204;p2"/>
            <p:cNvCxnSpPr/>
            <p:nvPr/>
          </p:nvCxnSpPr>
          <p:spPr>
            <a:xfrm>
              <a:off x="497840" y="1950551"/>
              <a:ext cx="3495040" cy="0"/>
            </a:xfrm>
            <a:prstGeom prst="straightConnector1">
              <a:avLst/>
            </a:prstGeom>
            <a:noFill/>
            <a:ln cap="flat" cmpd="sng" w="9525">
              <a:solidFill>
                <a:srgbClr val="7F7F7F"/>
              </a:solidFill>
              <a:prstDash val="solid"/>
              <a:round/>
              <a:headEnd len="sm" w="sm" type="none"/>
              <a:tailEnd len="sm" w="sm" type="none"/>
            </a:ln>
          </p:spPr>
        </p:cxnSp>
        <p:sp>
          <p:nvSpPr>
            <p:cNvPr id="205" name="Google Shape;205;p2"/>
            <p:cNvSpPr txBox="1"/>
            <p:nvPr/>
          </p:nvSpPr>
          <p:spPr>
            <a:xfrm>
              <a:off x="497840" y="2204720"/>
              <a:ext cx="508000"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0000"/>
                  </a:solidFill>
                  <a:latin typeface="Times New Roman"/>
                  <a:ea typeface="Times New Roman"/>
                  <a:cs typeface="Times New Roman"/>
                  <a:sym typeface="Times New Roman"/>
                </a:rPr>
                <a:t>Date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0000"/>
                  </a:solidFill>
                  <a:latin typeface="Times New Roman"/>
                  <a:ea typeface="Times New Roman"/>
                  <a:cs typeface="Times New Roman"/>
                  <a:sym typeface="Times New Roman"/>
                </a:rPr>
                <a:t>Date </a:t>
              </a:r>
              <a:endParaRPr b="0" i="0" sz="1400" u="none" cap="none" strike="noStrike">
                <a:solidFill>
                  <a:srgbClr val="000000"/>
                </a:solidFill>
                <a:latin typeface="Arial"/>
                <a:ea typeface="Arial"/>
                <a:cs typeface="Arial"/>
                <a:sym typeface="Arial"/>
              </a:endParaRPr>
            </a:p>
          </p:txBody>
        </p:sp>
        <p:sp>
          <p:nvSpPr>
            <p:cNvPr id="206" name="Google Shape;206;p2"/>
            <p:cNvSpPr txBox="1"/>
            <p:nvPr/>
          </p:nvSpPr>
          <p:spPr>
            <a:xfrm>
              <a:off x="1087120" y="2204720"/>
              <a:ext cx="731520" cy="3631763"/>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6:30 PM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7:00 PM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7:30 AM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8:00 AM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8:30 AM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9:00 AM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12:00 PM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1:00 PM</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3:00 PM</a:t>
              </a:r>
              <a:endParaRPr b="0" i="0" sz="1400" u="none" cap="none" strike="noStrike">
                <a:solidFill>
                  <a:srgbClr val="000000"/>
                </a:solidFill>
                <a:latin typeface="Arial"/>
                <a:ea typeface="Arial"/>
                <a:cs typeface="Arial"/>
                <a:sym typeface="Arial"/>
              </a:endParaRPr>
            </a:p>
          </p:txBody>
        </p:sp>
        <p:sp>
          <p:nvSpPr>
            <p:cNvPr id="207" name="Google Shape;207;p2"/>
            <p:cNvSpPr txBox="1"/>
            <p:nvPr/>
          </p:nvSpPr>
          <p:spPr>
            <a:xfrm>
              <a:off x="2146317" y="2204720"/>
              <a:ext cx="1551923"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Arial"/>
                <a:ea typeface="Arial"/>
                <a:cs typeface="Arial"/>
                <a:sym typeface="Arial"/>
              </a:endParaRPr>
            </a:p>
          </p:txBody>
        </p:sp>
        <p:sp>
          <p:nvSpPr>
            <p:cNvPr id="208" name="Google Shape;208;p2"/>
            <p:cNvSpPr txBox="1"/>
            <p:nvPr/>
          </p:nvSpPr>
          <p:spPr>
            <a:xfrm>
              <a:off x="2146317" y="2204720"/>
              <a:ext cx="1765283" cy="36317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Reception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Dinner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Continental Breakfast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Welcome and Introductions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Who is COMPANY NAME and what do we do?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Peer discussion of topics are suited to best practice research?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Lunch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Strengths of and gaps in existing advisory services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(Facilitated discussion)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dk1"/>
                  </a:solidFill>
                  <a:latin typeface="Times New Roman"/>
                  <a:ea typeface="Times New Roman"/>
                  <a:cs typeface="Times New Roman"/>
                  <a:sym typeface="Times New Roman"/>
                </a:rPr>
                <a:t>Adjournment</a:t>
              </a:r>
              <a:endParaRPr b="0" i="0" sz="1400" u="none" cap="none" strike="noStrike">
                <a:solidFill>
                  <a:srgbClr val="000000"/>
                </a:solidFill>
                <a:latin typeface="Arial"/>
                <a:ea typeface="Arial"/>
                <a:cs typeface="Arial"/>
                <a:sym typeface="Arial"/>
              </a:endParaRPr>
            </a:p>
          </p:txBody>
        </p:sp>
        <p:sp>
          <p:nvSpPr>
            <p:cNvPr id="209" name="Google Shape;209;p2"/>
            <p:cNvSpPr txBox="1"/>
            <p:nvPr/>
          </p:nvSpPr>
          <p:spPr>
            <a:xfrm>
              <a:off x="1005840" y="1043166"/>
              <a:ext cx="2133600"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Sample Agenda</a:t>
              </a:r>
              <a:endParaRPr b="0" i="0" sz="1400" u="none" cap="none" strike="noStrike">
                <a:solidFill>
                  <a:srgbClr val="000000"/>
                </a:solidFill>
                <a:latin typeface="Arial"/>
                <a:ea typeface="Arial"/>
                <a:cs typeface="Arial"/>
                <a:sym typeface="Arial"/>
              </a:endParaRPr>
            </a:p>
          </p:txBody>
        </p:sp>
        <p:sp>
          <p:nvSpPr>
            <p:cNvPr id="210" name="Google Shape;210;p2"/>
            <p:cNvSpPr txBox="1"/>
            <p:nvPr/>
          </p:nvSpPr>
          <p:spPr>
            <a:xfrm>
              <a:off x="4622799" y="975126"/>
              <a:ext cx="4040683" cy="938678"/>
            </a:xfrm>
            <a:prstGeom prst="rect">
              <a:avLst/>
            </a:prstGeom>
            <a:noFill/>
            <a:ln cap="flat" cmpd="sng" w="9525">
              <a:solidFill>
                <a:srgbClr val="7F7F7F"/>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Arial"/>
                  <a:ea typeface="Arial"/>
                  <a:cs typeface="Arial"/>
                  <a:sym typeface="Arial"/>
                </a:rPr>
                <a:t>Introductions should go around the room and include everyone (Advisors and staff).  Depending on how many advisors should AT LEAST give their name, company, focus/scope of the Sustainability group and the biggest thing they’ve got to get done in the next 12-18 months.</a:t>
              </a:r>
              <a:endParaRPr b="0" i="0" sz="1200" u="none" cap="none" strike="noStrike">
                <a:solidFill>
                  <a:srgbClr val="000000"/>
                </a:solidFill>
                <a:latin typeface="Arial"/>
                <a:ea typeface="Arial"/>
                <a:cs typeface="Arial"/>
                <a:sym typeface="Arial"/>
              </a:endParaRPr>
            </a:p>
          </p:txBody>
        </p:sp>
        <p:sp>
          <p:nvSpPr>
            <p:cNvPr id="211" name="Google Shape;211;p2"/>
            <p:cNvSpPr txBox="1"/>
            <p:nvPr/>
          </p:nvSpPr>
          <p:spPr>
            <a:xfrm>
              <a:off x="4622800" y="2104737"/>
              <a:ext cx="4040682" cy="1615787"/>
            </a:xfrm>
            <a:prstGeom prst="rect">
              <a:avLst/>
            </a:prstGeom>
            <a:noFill/>
            <a:ln cap="flat" cmpd="sng" w="9525">
              <a:solidFill>
                <a:srgbClr val="7F7F7F"/>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Arial"/>
                  <a:ea typeface="Arial"/>
                  <a:cs typeface="Arial"/>
                  <a:sym typeface="Arial"/>
                </a:rPr>
                <a:t>You’ve got to deliver some content in order to show that you can be relevant to this group.  It’s possible to have some of your content be about what the company does, but this is a non-commercial event, so it needs to be about insight and impact you’ve had in space that’s relevant to these folks, along with data you’ve collected during the interview process. If you’ve come to insight or identified best practice during the interview process, this is the place for it.  A “maturity map” of the function could be good here too.</a:t>
              </a:r>
              <a:endParaRPr b="0" i="0" sz="1200" u="none" cap="none" strike="noStrike">
                <a:solidFill>
                  <a:srgbClr val="000000"/>
                </a:solidFill>
                <a:latin typeface="Arial"/>
                <a:ea typeface="Arial"/>
                <a:cs typeface="Arial"/>
                <a:sym typeface="Arial"/>
              </a:endParaRPr>
            </a:p>
          </p:txBody>
        </p:sp>
        <p:cxnSp>
          <p:nvCxnSpPr>
            <p:cNvPr id="212" name="Google Shape;212;p2"/>
            <p:cNvCxnSpPr>
              <a:stCxn id="210" idx="1"/>
              <a:endCxn id="213" idx="7"/>
            </p:cNvCxnSpPr>
            <p:nvPr/>
          </p:nvCxnSpPr>
          <p:spPr>
            <a:xfrm flipH="1">
              <a:off x="3773199" y="1444465"/>
              <a:ext cx="849600" cy="1932900"/>
            </a:xfrm>
            <a:prstGeom prst="straightConnector1">
              <a:avLst/>
            </a:prstGeom>
            <a:noFill/>
            <a:ln cap="flat" cmpd="sng" w="9525">
              <a:solidFill>
                <a:srgbClr val="7F7F7F"/>
              </a:solidFill>
              <a:prstDash val="solid"/>
              <a:round/>
              <a:headEnd len="sm" w="sm" type="none"/>
              <a:tailEnd len="sm" w="sm" type="none"/>
            </a:ln>
          </p:spPr>
        </p:cxnSp>
        <p:sp>
          <p:nvSpPr>
            <p:cNvPr id="213" name="Google Shape;213;p2"/>
            <p:cNvSpPr/>
            <p:nvPr/>
          </p:nvSpPr>
          <p:spPr>
            <a:xfrm>
              <a:off x="3717560" y="3366545"/>
              <a:ext cx="65130" cy="74599"/>
            </a:xfrm>
            <a:prstGeom prst="ellipse">
              <a:avLst/>
            </a:prstGeom>
            <a:solidFill>
              <a:srgbClr val="FF0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cxnSp>
          <p:nvCxnSpPr>
            <p:cNvPr id="214" name="Google Shape;214;p2"/>
            <p:cNvCxnSpPr>
              <a:stCxn id="211" idx="1"/>
              <a:endCxn id="215" idx="7"/>
            </p:cNvCxnSpPr>
            <p:nvPr/>
          </p:nvCxnSpPr>
          <p:spPr>
            <a:xfrm flipH="1">
              <a:off x="3838300" y="2912631"/>
              <a:ext cx="784500" cy="769800"/>
            </a:xfrm>
            <a:prstGeom prst="straightConnector1">
              <a:avLst/>
            </a:prstGeom>
            <a:noFill/>
            <a:ln cap="flat" cmpd="sng" w="9525">
              <a:solidFill>
                <a:srgbClr val="7F7F7F"/>
              </a:solidFill>
              <a:prstDash val="solid"/>
              <a:round/>
              <a:headEnd len="sm" w="sm" type="none"/>
              <a:tailEnd len="sm" w="sm" type="none"/>
            </a:ln>
          </p:spPr>
        </p:cxnSp>
        <p:sp>
          <p:nvSpPr>
            <p:cNvPr id="215" name="Google Shape;215;p2"/>
            <p:cNvSpPr/>
            <p:nvPr/>
          </p:nvSpPr>
          <p:spPr>
            <a:xfrm>
              <a:off x="3782690" y="3671615"/>
              <a:ext cx="65130" cy="74599"/>
            </a:xfrm>
            <a:prstGeom prst="ellipse">
              <a:avLst/>
            </a:prstGeom>
            <a:solidFill>
              <a:srgbClr val="FF0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16" name="Google Shape;216;p2"/>
            <p:cNvSpPr txBox="1"/>
            <p:nvPr/>
          </p:nvSpPr>
          <p:spPr>
            <a:xfrm>
              <a:off x="4622799" y="3966385"/>
              <a:ext cx="4040682" cy="1277232"/>
            </a:xfrm>
            <a:prstGeom prst="rect">
              <a:avLst/>
            </a:prstGeom>
            <a:noFill/>
            <a:ln cap="flat" cmpd="sng" w="9525">
              <a:solidFill>
                <a:srgbClr val="7F7F7F"/>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Arial"/>
                  <a:ea typeface="Arial"/>
                  <a:cs typeface="Arial"/>
                  <a:sym typeface="Arial"/>
                </a:rPr>
                <a:t>You will spend a good portion of this day getting Advisors to name topics that they regard as urgent, important and worth traveling to talk with peers about. The most successful is to get them to show them the results of pre-polling, then get them to do work in the moment to name the topics they most want to engage on with peers. You can capture these and vote real-time if you want.</a:t>
              </a:r>
              <a:endParaRPr b="0" i="0" sz="1200" u="none" cap="none" strike="noStrike">
                <a:solidFill>
                  <a:srgbClr val="000000"/>
                </a:solidFill>
                <a:latin typeface="Arial"/>
                <a:ea typeface="Arial"/>
                <a:cs typeface="Arial"/>
                <a:sym typeface="Arial"/>
              </a:endParaRPr>
            </a:p>
          </p:txBody>
        </p:sp>
        <p:cxnSp>
          <p:nvCxnSpPr>
            <p:cNvPr id="217" name="Google Shape;217;p2"/>
            <p:cNvCxnSpPr/>
            <p:nvPr/>
          </p:nvCxnSpPr>
          <p:spPr>
            <a:xfrm rot="10800000">
              <a:off x="3718698" y="4285616"/>
              <a:ext cx="904101" cy="377351"/>
            </a:xfrm>
            <a:prstGeom prst="straightConnector1">
              <a:avLst/>
            </a:prstGeom>
            <a:noFill/>
            <a:ln cap="flat" cmpd="sng" w="9525">
              <a:solidFill>
                <a:srgbClr val="7F7F7F"/>
              </a:solidFill>
              <a:prstDash val="solid"/>
              <a:round/>
              <a:headEnd len="sm" w="sm" type="none"/>
              <a:tailEnd len="sm" w="sm" type="none"/>
            </a:ln>
          </p:spPr>
        </p:cxnSp>
        <p:sp>
          <p:nvSpPr>
            <p:cNvPr id="218" name="Google Shape;218;p2"/>
            <p:cNvSpPr/>
            <p:nvPr/>
          </p:nvSpPr>
          <p:spPr>
            <a:xfrm>
              <a:off x="3653568" y="4244232"/>
              <a:ext cx="65130" cy="74599"/>
            </a:xfrm>
            <a:prstGeom prst="ellipse">
              <a:avLst/>
            </a:prstGeom>
            <a:solidFill>
              <a:srgbClr val="FF0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19" name="Google Shape;219;p2"/>
            <p:cNvSpPr txBox="1"/>
            <p:nvPr/>
          </p:nvSpPr>
          <p:spPr>
            <a:xfrm>
              <a:off x="4622800" y="5456873"/>
              <a:ext cx="4040682" cy="769401"/>
            </a:xfrm>
            <a:prstGeom prst="rect">
              <a:avLst/>
            </a:prstGeom>
            <a:noFill/>
            <a:ln cap="flat" cmpd="sng" w="9525">
              <a:solidFill>
                <a:srgbClr val="7F7F7F"/>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Arial"/>
                  <a:ea typeface="Arial"/>
                  <a:cs typeface="Arial"/>
                  <a:sym typeface="Arial"/>
                </a:rPr>
                <a:t>Their answers about which potential services will best meet their needs will be much more informed after they have seen the level of content that you can produce, the quality of peers you’ve assembled and the value of discussions you curate</a:t>
              </a:r>
              <a:endParaRPr b="0" i="0" sz="1200" u="none" cap="none" strike="noStrike">
                <a:solidFill>
                  <a:srgbClr val="000000"/>
                </a:solidFill>
                <a:latin typeface="Arial"/>
                <a:ea typeface="Arial"/>
                <a:cs typeface="Arial"/>
                <a:sym typeface="Arial"/>
              </a:endParaRPr>
            </a:p>
          </p:txBody>
        </p:sp>
        <p:cxnSp>
          <p:nvCxnSpPr>
            <p:cNvPr id="220" name="Google Shape;220;p2"/>
            <p:cNvCxnSpPr>
              <a:stCxn id="219" idx="1"/>
            </p:cNvCxnSpPr>
            <p:nvPr/>
          </p:nvCxnSpPr>
          <p:spPr>
            <a:xfrm rot="10800000">
              <a:off x="3620500" y="5209174"/>
              <a:ext cx="1002300" cy="632400"/>
            </a:xfrm>
            <a:prstGeom prst="straightConnector1">
              <a:avLst/>
            </a:prstGeom>
            <a:noFill/>
            <a:ln cap="flat" cmpd="sng" w="9525">
              <a:solidFill>
                <a:srgbClr val="7F7F7F"/>
              </a:solidFill>
              <a:prstDash val="solid"/>
              <a:round/>
              <a:headEnd len="sm" w="sm" type="none"/>
              <a:tailEnd len="sm" w="sm" type="none"/>
            </a:ln>
          </p:spPr>
        </p:cxnSp>
        <p:sp>
          <p:nvSpPr>
            <p:cNvPr id="221" name="Google Shape;221;p2"/>
            <p:cNvSpPr/>
            <p:nvPr/>
          </p:nvSpPr>
          <p:spPr>
            <a:xfrm>
              <a:off x="3578847" y="5184447"/>
              <a:ext cx="65130" cy="74599"/>
            </a:xfrm>
            <a:prstGeom prst="ellipse">
              <a:avLst/>
            </a:prstGeom>
            <a:solidFill>
              <a:srgbClr val="FF0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227" name="Google Shape;227;p3"/>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228" name="Google Shape;228;p3"/>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229" name="Google Shape;229;p3"/>
          <p:cNvSpPr txBox="1"/>
          <p:nvPr>
            <p:ph type="title"/>
          </p:nvPr>
        </p:nvSpPr>
        <p:spPr>
          <a:xfrm>
            <a:off x="2157934" y="114704"/>
            <a:ext cx="10034066" cy="990017"/>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2800">
                <a:latin typeface="Arial"/>
                <a:ea typeface="Arial"/>
                <a:cs typeface="Arial"/>
                <a:sym typeface="Arial"/>
              </a:rPr>
              <a:t>Alternative Agenda for Virtual, Meeting 3-4 Times</a:t>
            </a:r>
            <a:endParaRPr sz="2800">
              <a:latin typeface="Arial"/>
              <a:ea typeface="Arial"/>
              <a:cs typeface="Arial"/>
              <a:sym typeface="Arial"/>
            </a:endParaRPr>
          </a:p>
        </p:txBody>
      </p:sp>
      <p:grpSp>
        <p:nvGrpSpPr>
          <p:cNvPr id="230" name="Google Shape;230;p3"/>
          <p:cNvGrpSpPr/>
          <p:nvPr/>
        </p:nvGrpSpPr>
        <p:grpSpPr>
          <a:xfrm>
            <a:off x="2157934" y="1319535"/>
            <a:ext cx="8462059" cy="4246150"/>
            <a:chOff x="353671" y="1672848"/>
            <a:chExt cx="8462059" cy="4246150"/>
          </a:xfrm>
        </p:grpSpPr>
        <p:grpSp>
          <p:nvGrpSpPr>
            <p:cNvPr id="231" name="Google Shape;231;p3"/>
            <p:cNvGrpSpPr/>
            <p:nvPr/>
          </p:nvGrpSpPr>
          <p:grpSpPr>
            <a:xfrm>
              <a:off x="353671" y="1672848"/>
              <a:ext cx="8462059" cy="706624"/>
              <a:chOff x="353671" y="1672848"/>
              <a:chExt cx="8462059" cy="706624"/>
            </a:xfrm>
          </p:grpSpPr>
          <p:sp>
            <p:nvSpPr>
              <p:cNvPr id="232" name="Google Shape;232;p3"/>
              <p:cNvSpPr/>
              <p:nvPr/>
            </p:nvSpPr>
            <p:spPr>
              <a:xfrm>
                <a:off x="353671" y="1672848"/>
                <a:ext cx="8462059" cy="70662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33" name="Google Shape;233;p3"/>
              <p:cNvSpPr txBox="1"/>
              <p:nvPr/>
            </p:nvSpPr>
            <p:spPr>
              <a:xfrm>
                <a:off x="464668" y="1887661"/>
                <a:ext cx="13674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424142"/>
                    </a:solidFill>
                    <a:latin typeface="Arial"/>
                    <a:ea typeface="Arial"/>
                    <a:cs typeface="Arial"/>
                    <a:sym typeface="Arial"/>
                  </a:rPr>
                  <a:t>12:00 pm</a:t>
                </a:r>
                <a:endParaRPr b="0" i="0" sz="1800" u="none" cap="none" strike="noStrike">
                  <a:solidFill>
                    <a:srgbClr val="424142"/>
                  </a:solidFill>
                  <a:latin typeface="Arial"/>
                  <a:ea typeface="Arial"/>
                  <a:cs typeface="Arial"/>
                  <a:sym typeface="Arial"/>
                </a:endParaRPr>
              </a:p>
            </p:txBody>
          </p:sp>
          <p:sp>
            <p:nvSpPr>
              <p:cNvPr id="234" name="Google Shape;234;p3"/>
              <p:cNvSpPr txBox="1"/>
              <p:nvPr/>
            </p:nvSpPr>
            <p:spPr>
              <a:xfrm>
                <a:off x="2092173" y="1749161"/>
                <a:ext cx="6612559" cy="55399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424142"/>
                    </a:solidFill>
                    <a:latin typeface="Arial"/>
                    <a:ea typeface="Arial"/>
                    <a:cs typeface="Arial"/>
                    <a:sym typeface="Arial"/>
                  </a:rPr>
                  <a:t>Welcome and Goals for the Kick-Off</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1" lang="en-US" sz="1800" u="none" cap="none" strike="noStrike">
                    <a:solidFill>
                      <a:srgbClr val="424142"/>
                    </a:solidFill>
                    <a:latin typeface="Arial"/>
                    <a:ea typeface="Arial"/>
                    <a:cs typeface="Arial"/>
                    <a:sym typeface="Arial"/>
                  </a:rPr>
                  <a:t>Introductions to Each Other &amp; COMPANY NAME</a:t>
                </a:r>
                <a:endParaRPr b="0" i="0" sz="1400" u="none" cap="none" strike="noStrike">
                  <a:solidFill>
                    <a:srgbClr val="000000"/>
                  </a:solidFill>
                  <a:latin typeface="Arial"/>
                  <a:ea typeface="Arial"/>
                  <a:cs typeface="Arial"/>
                  <a:sym typeface="Arial"/>
                </a:endParaRPr>
              </a:p>
            </p:txBody>
          </p:sp>
        </p:grpSp>
        <p:grpSp>
          <p:nvGrpSpPr>
            <p:cNvPr id="235" name="Google Shape;235;p3"/>
            <p:cNvGrpSpPr/>
            <p:nvPr/>
          </p:nvGrpSpPr>
          <p:grpSpPr>
            <a:xfrm>
              <a:off x="353671" y="2557729"/>
              <a:ext cx="8462059" cy="706624"/>
              <a:chOff x="353671" y="2661604"/>
              <a:chExt cx="8462059" cy="706624"/>
            </a:xfrm>
          </p:grpSpPr>
          <p:sp>
            <p:nvSpPr>
              <p:cNvPr id="236" name="Google Shape;236;p3"/>
              <p:cNvSpPr/>
              <p:nvPr/>
            </p:nvSpPr>
            <p:spPr>
              <a:xfrm>
                <a:off x="353671" y="2661604"/>
                <a:ext cx="8462059" cy="70662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37" name="Google Shape;237;p3"/>
              <p:cNvSpPr txBox="1"/>
              <p:nvPr/>
            </p:nvSpPr>
            <p:spPr>
              <a:xfrm>
                <a:off x="464668" y="2876416"/>
                <a:ext cx="13674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424142"/>
                    </a:solidFill>
                    <a:latin typeface="Arial"/>
                    <a:ea typeface="Arial"/>
                    <a:cs typeface="Arial"/>
                    <a:sym typeface="Arial"/>
                  </a:rPr>
                  <a:t>12:20 pm</a:t>
                </a:r>
                <a:endParaRPr b="0" i="0" sz="1800" u="none" cap="none" strike="noStrike">
                  <a:solidFill>
                    <a:srgbClr val="424142"/>
                  </a:solidFill>
                  <a:latin typeface="Arial"/>
                  <a:ea typeface="Arial"/>
                  <a:cs typeface="Arial"/>
                  <a:sym typeface="Arial"/>
                </a:endParaRPr>
              </a:p>
            </p:txBody>
          </p:sp>
          <p:sp>
            <p:nvSpPr>
              <p:cNvPr id="238" name="Google Shape;238;p3"/>
              <p:cNvSpPr txBox="1"/>
              <p:nvPr/>
            </p:nvSpPr>
            <p:spPr>
              <a:xfrm>
                <a:off x="2092173" y="2737917"/>
                <a:ext cx="6612559" cy="55399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424142"/>
                    </a:solidFill>
                    <a:latin typeface="Arial"/>
                    <a:ea typeface="Arial"/>
                    <a:cs typeface="Arial"/>
                    <a:sym typeface="Arial"/>
                  </a:rPr>
                  <a:t>Critical Shared Challenges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1" lang="en-US" sz="1800" u="none" cap="none" strike="noStrike">
                    <a:solidFill>
                      <a:srgbClr val="424142"/>
                    </a:solidFill>
                    <a:latin typeface="Arial"/>
                    <a:ea typeface="Arial"/>
                    <a:cs typeface="Arial"/>
                    <a:sym typeface="Arial"/>
                  </a:rPr>
                  <a:t>Facilitated Discussion</a:t>
                </a:r>
                <a:endParaRPr b="0" i="0" sz="1400" u="none" cap="none" strike="noStrike">
                  <a:solidFill>
                    <a:srgbClr val="000000"/>
                  </a:solidFill>
                  <a:latin typeface="Arial"/>
                  <a:ea typeface="Arial"/>
                  <a:cs typeface="Arial"/>
                  <a:sym typeface="Arial"/>
                </a:endParaRPr>
              </a:p>
            </p:txBody>
          </p:sp>
        </p:grpSp>
        <p:grpSp>
          <p:nvGrpSpPr>
            <p:cNvPr id="239" name="Google Shape;239;p3"/>
            <p:cNvGrpSpPr/>
            <p:nvPr/>
          </p:nvGrpSpPr>
          <p:grpSpPr>
            <a:xfrm>
              <a:off x="353671" y="3442610"/>
              <a:ext cx="8462059" cy="706624"/>
              <a:chOff x="353671" y="3511860"/>
              <a:chExt cx="8462059" cy="706624"/>
            </a:xfrm>
          </p:grpSpPr>
          <p:sp>
            <p:nvSpPr>
              <p:cNvPr id="240" name="Google Shape;240;p3"/>
              <p:cNvSpPr/>
              <p:nvPr/>
            </p:nvSpPr>
            <p:spPr>
              <a:xfrm>
                <a:off x="353671" y="3511860"/>
                <a:ext cx="8462059" cy="70662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41" name="Google Shape;241;p3"/>
              <p:cNvSpPr txBox="1"/>
              <p:nvPr/>
            </p:nvSpPr>
            <p:spPr>
              <a:xfrm>
                <a:off x="464668" y="3726673"/>
                <a:ext cx="13674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424142"/>
                    </a:solidFill>
                    <a:latin typeface="Arial"/>
                    <a:ea typeface="Arial"/>
                    <a:cs typeface="Arial"/>
                    <a:sym typeface="Arial"/>
                  </a:rPr>
                  <a:t>12:40 pm</a:t>
                </a:r>
                <a:endParaRPr b="0" i="0" sz="1800" u="none" cap="none" strike="noStrike">
                  <a:solidFill>
                    <a:srgbClr val="424142"/>
                  </a:solidFill>
                  <a:latin typeface="Arial"/>
                  <a:ea typeface="Arial"/>
                  <a:cs typeface="Arial"/>
                  <a:sym typeface="Arial"/>
                </a:endParaRPr>
              </a:p>
            </p:txBody>
          </p:sp>
          <p:sp>
            <p:nvSpPr>
              <p:cNvPr id="242" name="Google Shape;242;p3"/>
              <p:cNvSpPr txBox="1"/>
              <p:nvPr/>
            </p:nvSpPr>
            <p:spPr>
              <a:xfrm>
                <a:off x="2092173" y="3726673"/>
                <a:ext cx="66125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424142"/>
                    </a:solidFill>
                    <a:latin typeface="Arial"/>
                    <a:ea typeface="Arial"/>
                    <a:cs typeface="Arial"/>
                    <a:sym typeface="Arial"/>
                  </a:rPr>
                  <a:t>Your Input: Strengths and gaps of proposed product features</a:t>
                </a:r>
                <a:endParaRPr b="0" i="0" sz="1400" u="none" cap="none" strike="noStrike">
                  <a:solidFill>
                    <a:srgbClr val="000000"/>
                  </a:solidFill>
                  <a:latin typeface="Arial"/>
                  <a:ea typeface="Arial"/>
                  <a:cs typeface="Arial"/>
                  <a:sym typeface="Arial"/>
                </a:endParaRPr>
              </a:p>
            </p:txBody>
          </p:sp>
        </p:grpSp>
        <p:grpSp>
          <p:nvGrpSpPr>
            <p:cNvPr id="243" name="Google Shape;243;p3"/>
            <p:cNvGrpSpPr/>
            <p:nvPr/>
          </p:nvGrpSpPr>
          <p:grpSpPr>
            <a:xfrm>
              <a:off x="353671" y="4327491"/>
              <a:ext cx="8462059" cy="706624"/>
              <a:chOff x="353671" y="4362117"/>
              <a:chExt cx="8462059" cy="706624"/>
            </a:xfrm>
          </p:grpSpPr>
          <p:sp>
            <p:nvSpPr>
              <p:cNvPr id="244" name="Google Shape;244;p3"/>
              <p:cNvSpPr/>
              <p:nvPr/>
            </p:nvSpPr>
            <p:spPr>
              <a:xfrm>
                <a:off x="353671" y="4362117"/>
                <a:ext cx="8462059" cy="70662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45" name="Google Shape;245;p3"/>
              <p:cNvSpPr txBox="1"/>
              <p:nvPr/>
            </p:nvSpPr>
            <p:spPr>
              <a:xfrm>
                <a:off x="464668" y="4576930"/>
                <a:ext cx="13674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424142"/>
                    </a:solidFill>
                    <a:latin typeface="Arial"/>
                    <a:ea typeface="Arial"/>
                    <a:cs typeface="Arial"/>
                    <a:sym typeface="Arial"/>
                  </a:rPr>
                  <a:t>1:20 pm</a:t>
                </a:r>
                <a:endParaRPr b="0" i="0" sz="1800" u="none" cap="none" strike="noStrike">
                  <a:solidFill>
                    <a:srgbClr val="424142"/>
                  </a:solidFill>
                  <a:latin typeface="Arial"/>
                  <a:ea typeface="Arial"/>
                  <a:cs typeface="Arial"/>
                  <a:sym typeface="Arial"/>
                </a:endParaRPr>
              </a:p>
            </p:txBody>
          </p:sp>
          <p:sp>
            <p:nvSpPr>
              <p:cNvPr id="246" name="Google Shape;246;p3"/>
              <p:cNvSpPr txBox="1"/>
              <p:nvPr/>
            </p:nvSpPr>
            <p:spPr>
              <a:xfrm>
                <a:off x="2092173" y="4438430"/>
                <a:ext cx="6612559" cy="55399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424142"/>
                    </a:solidFill>
                    <a:latin typeface="Arial"/>
                    <a:ea typeface="Arial"/>
                    <a:cs typeface="Arial"/>
                    <a:sym typeface="Arial"/>
                  </a:rPr>
                  <a:t>Goals for First Development Sprint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1" lang="en-US" sz="1800" u="none" cap="none" strike="noStrike">
                    <a:solidFill>
                      <a:srgbClr val="424142"/>
                    </a:solidFill>
                    <a:latin typeface="Arial"/>
                    <a:ea typeface="Arial"/>
                    <a:cs typeface="Arial"/>
                    <a:sym typeface="Arial"/>
                  </a:rPr>
                  <a:t>Kick-off development</a:t>
                </a:r>
                <a:endParaRPr b="0" i="0" sz="1400" u="none" cap="none" strike="noStrike">
                  <a:solidFill>
                    <a:srgbClr val="000000"/>
                  </a:solidFill>
                  <a:latin typeface="Arial"/>
                  <a:ea typeface="Arial"/>
                  <a:cs typeface="Arial"/>
                  <a:sym typeface="Arial"/>
                </a:endParaRPr>
              </a:p>
            </p:txBody>
          </p:sp>
        </p:grpSp>
        <p:grpSp>
          <p:nvGrpSpPr>
            <p:cNvPr id="247" name="Google Shape;247;p3"/>
            <p:cNvGrpSpPr/>
            <p:nvPr/>
          </p:nvGrpSpPr>
          <p:grpSpPr>
            <a:xfrm>
              <a:off x="353671" y="5212374"/>
              <a:ext cx="8462059" cy="706624"/>
              <a:chOff x="353671" y="5212374"/>
              <a:chExt cx="8462059" cy="706624"/>
            </a:xfrm>
          </p:grpSpPr>
          <p:sp>
            <p:nvSpPr>
              <p:cNvPr id="248" name="Google Shape;248;p3"/>
              <p:cNvSpPr/>
              <p:nvPr/>
            </p:nvSpPr>
            <p:spPr>
              <a:xfrm>
                <a:off x="353671" y="5212374"/>
                <a:ext cx="8462059" cy="706624"/>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49" name="Google Shape;249;p3"/>
              <p:cNvSpPr txBox="1"/>
              <p:nvPr/>
            </p:nvSpPr>
            <p:spPr>
              <a:xfrm>
                <a:off x="464668" y="5427186"/>
                <a:ext cx="13674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424142"/>
                    </a:solidFill>
                    <a:latin typeface="Arial"/>
                    <a:ea typeface="Arial"/>
                    <a:cs typeface="Arial"/>
                    <a:sym typeface="Arial"/>
                  </a:rPr>
                  <a:t>1:30 pm</a:t>
                </a:r>
                <a:endParaRPr b="0" i="0" sz="1800" u="none" cap="none" strike="noStrike">
                  <a:solidFill>
                    <a:srgbClr val="424142"/>
                  </a:solidFill>
                  <a:latin typeface="Arial"/>
                  <a:ea typeface="Arial"/>
                  <a:cs typeface="Arial"/>
                  <a:sym typeface="Arial"/>
                </a:endParaRPr>
              </a:p>
            </p:txBody>
          </p:sp>
          <p:sp>
            <p:nvSpPr>
              <p:cNvPr id="250" name="Google Shape;250;p3"/>
              <p:cNvSpPr txBox="1"/>
              <p:nvPr/>
            </p:nvSpPr>
            <p:spPr>
              <a:xfrm>
                <a:off x="2092173" y="5427186"/>
                <a:ext cx="6612559" cy="276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424142"/>
                    </a:solidFill>
                    <a:latin typeface="Arial"/>
                    <a:ea typeface="Arial"/>
                    <a:cs typeface="Arial"/>
                    <a:sym typeface="Arial"/>
                  </a:rPr>
                  <a:t>Adjourn</a:t>
                </a:r>
                <a:endParaRPr b="0" i="1" sz="1800" u="none" cap="none" strike="noStrike">
                  <a:solidFill>
                    <a:srgbClr val="424142"/>
                  </a:solidFill>
                  <a:latin typeface="Arial"/>
                  <a:ea typeface="Arial"/>
                  <a:cs typeface="Arial"/>
                  <a:sym typeface="Arial"/>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256" name="Google Shape;256;p4"/>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257" name="Google Shape;257;p4"/>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258" name="Google Shape;258;p4"/>
          <p:cNvSpPr txBox="1"/>
          <p:nvPr>
            <p:ph type="title"/>
          </p:nvPr>
        </p:nvSpPr>
        <p:spPr>
          <a:xfrm>
            <a:off x="2157934" y="11470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Multi-Meeting Co-Creation Process</a:t>
            </a:r>
            <a:endParaRPr sz="3600">
              <a:latin typeface="Arial"/>
              <a:ea typeface="Arial"/>
              <a:cs typeface="Arial"/>
              <a:sym typeface="Arial"/>
            </a:endParaRPr>
          </a:p>
        </p:txBody>
      </p:sp>
      <p:grpSp>
        <p:nvGrpSpPr>
          <p:cNvPr id="259" name="Google Shape;259;p4"/>
          <p:cNvGrpSpPr/>
          <p:nvPr/>
        </p:nvGrpSpPr>
        <p:grpSpPr>
          <a:xfrm>
            <a:off x="2106904" y="1528565"/>
            <a:ext cx="8661932" cy="3924745"/>
            <a:chOff x="242673" y="1528567"/>
            <a:chExt cx="8661932" cy="3924745"/>
          </a:xfrm>
        </p:grpSpPr>
        <p:cxnSp>
          <p:nvCxnSpPr>
            <p:cNvPr id="260" name="Google Shape;260;p4"/>
            <p:cNvCxnSpPr/>
            <p:nvPr/>
          </p:nvCxnSpPr>
          <p:spPr>
            <a:xfrm rot="10800000">
              <a:off x="3806807" y="1860339"/>
              <a:ext cx="0" cy="2574735"/>
            </a:xfrm>
            <a:prstGeom prst="straightConnector1">
              <a:avLst/>
            </a:prstGeom>
            <a:noFill/>
            <a:ln cap="flat" cmpd="sng" w="28575">
              <a:solidFill>
                <a:srgbClr val="3D197D"/>
              </a:solidFill>
              <a:prstDash val="solid"/>
              <a:round/>
              <a:headEnd len="sm" w="sm" type="none"/>
              <a:tailEnd len="sm" w="sm" type="none"/>
            </a:ln>
          </p:spPr>
        </p:cxnSp>
        <p:sp>
          <p:nvSpPr>
            <p:cNvPr id="261" name="Google Shape;261;p4"/>
            <p:cNvSpPr/>
            <p:nvPr/>
          </p:nvSpPr>
          <p:spPr>
            <a:xfrm rot="5400000">
              <a:off x="3823600" y="1843545"/>
              <a:ext cx="378474" cy="412061"/>
            </a:xfrm>
            <a:prstGeom prst="triangle">
              <a:avLst>
                <a:gd fmla="val 50000" name="adj"/>
              </a:avLst>
            </a:prstGeom>
            <a:solidFill>
              <a:srgbClr val="3D197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Arial"/>
                <a:ea typeface="Arial"/>
                <a:cs typeface="Arial"/>
                <a:sym typeface="Arial"/>
              </a:endParaRPr>
            </a:p>
          </p:txBody>
        </p:sp>
        <p:cxnSp>
          <p:nvCxnSpPr>
            <p:cNvPr id="262" name="Google Shape;262;p4"/>
            <p:cNvCxnSpPr/>
            <p:nvPr/>
          </p:nvCxnSpPr>
          <p:spPr>
            <a:xfrm rot="10800000">
              <a:off x="305455" y="1528567"/>
              <a:ext cx="0" cy="2906506"/>
            </a:xfrm>
            <a:prstGeom prst="straightConnector1">
              <a:avLst/>
            </a:prstGeom>
            <a:noFill/>
            <a:ln cap="flat" cmpd="sng" w="28575">
              <a:solidFill>
                <a:srgbClr val="3D197D"/>
              </a:solidFill>
              <a:prstDash val="solid"/>
              <a:round/>
              <a:headEnd len="sm" w="sm" type="none"/>
              <a:tailEnd len="sm" w="sm" type="none"/>
            </a:ln>
          </p:spPr>
        </p:cxnSp>
        <p:sp>
          <p:nvSpPr>
            <p:cNvPr id="263" name="Google Shape;263;p4"/>
            <p:cNvSpPr/>
            <p:nvPr/>
          </p:nvSpPr>
          <p:spPr>
            <a:xfrm rot="5400000">
              <a:off x="322248" y="1511773"/>
              <a:ext cx="378474" cy="412061"/>
            </a:xfrm>
            <a:prstGeom prst="triangle">
              <a:avLst>
                <a:gd fmla="val 50000" name="adj"/>
              </a:avLst>
            </a:prstGeom>
            <a:solidFill>
              <a:srgbClr val="3D197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Arial"/>
                <a:ea typeface="Arial"/>
                <a:cs typeface="Arial"/>
                <a:sym typeface="Arial"/>
              </a:endParaRPr>
            </a:p>
          </p:txBody>
        </p:sp>
        <p:cxnSp>
          <p:nvCxnSpPr>
            <p:cNvPr id="264" name="Google Shape;264;p4"/>
            <p:cNvCxnSpPr/>
            <p:nvPr/>
          </p:nvCxnSpPr>
          <p:spPr>
            <a:xfrm rot="10800000">
              <a:off x="2076261" y="2236946"/>
              <a:ext cx="0" cy="2274327"/>
            </a:xfrm>
            <a:prstGeom prst="straightConnector1">
              <a:avLst/>
            </a:prstGeom>
            <a:noFill/>
            <a:ln cap="flat" cmpd="sng" w="28575">
              <a:solidFill>
                <a:srgbClr val="3D197D"/>
              </a:solidFill>
              <a:prstDash val="solid"/>
              <a:round/>
              <a:headEnd len="sm" w="sm" type="none"/>
              <a:tailEnd len="sm" w="sm" type="none"/>
            </a:ln>
          </p:spPr>
        </p:cxnSp>
        <p:sp>
          <p:nvSpPr>
            <p:cNvPr id="265" name="Google Shape;265;p4"/>
            <p:cNvSpPr/>
            <p:nvPr/>
          </p:nvSpPr>
          <p:spPr>
            <a:xfrm rot="5400000">
              <a:off x="2093054" y="2220152"/>
              <a:ext cx="378474" cy="412061"/>
            </a:xfrm>
            <a:prstGeom prst="triangle">
              <a:avLst>
                <a:gd fmla="val 50000" name="adj"/>
              </a:avLst>
            </a:prstGeom>
            <a:solidFill>
              <a:srgbClr val="3D197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Arial"/>
                <a:ea typeface="Arial"/>
                <a:cs typeface="Arial"/>
                <a:sym typeface="Arial"/>
              </a:endParaRPr>
            </a:p>
          </p:txBody>
        </p:sp>
        <p:sp>
          <p:nvSpPr>
            <p:cNvPr id="266" name="Google Shape;266;p4"/>
            <p:cNvSpPr/>
            <p:nvPr/>
          </p:nvSpPr>
          <p:spPr>
            <a:xfrm>
              <a:off x="389275" y="3413584"/>
              <a:ext cx="1349645" cy="73866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Begin relationship-building</a:t>
              </a:r>
              <a:endParaRPr b="0" i="0" sz="1400" u="none" cap="none" strike="noStrike">
                <a:solidFill>
                  <a:srgbClr val="000000"/>
                </a:solidFill>
                <a:latin typeface="Arial"/>
                <a:ea typeface="Arial"/>
                <a:cs typeface="Arial"/>
                <a:sym typeface="Arial"/>
              </a:endParaRPr>
            </a:p>
          </p:txBody>
        </p:sp>
        <p:sp>
          <p:nvSpPr>
            <p:cNvPr id="267" name="Google Shape;267;p4"/>
            <p:cNvSpPr/>
            <p:nvPr/>
          </p:nvSpPr>
          <p:spPr>
            <a:xfrm>
              <a:off x="389275" y="2909582"/>
              <a:ext cx="1349645" cy="24622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Narrow focus</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389275" y="1913138"/>
              <a:ext cx="1349645" cy="73866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Design first development sprint</a:t>
              </a:r>
              <a:endParaRPr b="0" i="0" sz="1400" u="none" cap="none" strike="noStrike">
                <a:solidFill>
                  <a:srgbClr val="000000"/>
                </a:solidFill>
                <a:latin typeface="Arial"/>
                <a:ea typeface="Arial"/>
                <a:cs typeface="Arial"/>
                <a:sym typeface="Arial"/>
              </a:endParaRPr>
            </a:p>
          </p:txBody>
        </p:sp>
        <p:cxnSp>
          <p:nvCxnSpPr>
            <p:cNvPr id="269" name="Google Shape;269;p4"/>
            <p:cNvCxnSpPr/>
            <p:nvPr/>
          </p:nvCxnSpPr>
          <p:spPr>
            <a:xfrm>
              <a:off x="389275" y="2780692"/>
              <a:ext cx="1349645" cy="0"/>
            </a:xfrm>
            <a:prstGeom prst="straightConnector1">
              <a:avLst/>
            </a:prstGeom>
            <a:noFill/>
            <a:ln cap="flat" cmpd="sng" w="9525">
              <a:solidFill>
                <a:srgbClr val="7F7F7F"/>
              </a:solidFill>
              <a:prstDash val="solid"/>
              <a:round/>
              <a:headEnd len="sm" w="sm" type="none"/>
              <a:tailEnd len="sm" w="sm" type="none"/>
            </a:ln>
          </p:spPr>
        </p:cxnSp>
        <p:cxnSp>
          <p:nvCxnSpPr>
            <p:cNvPr id="270" name="Google Shape;270;p4"/>
            <p:cNvCxnSpPr/>
            <p:nvPr/>
          </p:nvCxnSpPr>
          <p:spPr>
            <a:xfrm>
              <a:off x="389275" y="3284693"/>
              <a:ext cx="1349645" cy="0"/>
            </a:xfrm>
            <a:prstGeom prst="straightConnector1">
              <a:avLst/>
            </a:prstGeom>
            <a:noFill/>
            <a:ln cap="flat" cmpd="sng" w="9525">
              <a:solidFill>
                <a:srgbClr val="7F7F7F"/>
              </a:solidFill>
              <a:prstDash val="solid"/>
              <a:round/>
              <a:headEnd len="sm" w="sm" type="none"/>
              <a:tailEnd len="sm" w="sm" type="none"/>
            </a:ln>
          </p:spPr>
        </p:cxnSp>
        <p:sp>
          <p:nvSpPr>
            <p:cNvPr id="271" name="Google Shape;271;p4"/>
            <p:cNvSpPr/>
            <p:nvPr/>
          </p:nvSpPr>
          <p:spPr>
            <a:xfrm>
              <a:off x="2160081" y="3413584"/>
              <a:ext cx="1349645" cy="73866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Review clickable prototype</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160081" y="2663360"/>
              <a:ext cx="1349645" cy="4924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Design second sprint</a:t>
              </a:r>
              <a:endParaRPr b="0" i="0" sz="1400" u="none" cap="none" strike="noStrike">
                <a:solidFill>
                  <a:srgbClr val="000000"/>
                </a:solidFill>
                <a:latin typeface="Arial"/>
                <a:ea typeface="Arial"/>
                <a:cs typeface="Arial"/>
                <a:sym typeface="Arial"/>
              </a:endParaRPr>
            </a:p>
          </p:txBody>
        </p:sp>
        <p:cxnSp>
          <p:nvCxnSpPr>
            <p:cNvPr id="273" name="Google Shape;273;p4"/>
            <p:cNvCxnSpPr/>
            <p:nvPr/>
          </p:nvCxnSpPr>
          <p:spPr>
            <a:xfrm>
              <a:off x="2160081" y="3284693"/>
              <a:ext cx="1349645" cy="0"/>
            </a:xfrm>
            <a:prstGeom prst="straightConnector1">
              <a:avLst/>
            </a:prstGeom>
            <a:noFill/>
            <a:ln cap="flat" cmpd="sng" w="9525">
              <a:solidFill>
                <a:srgbClr val="7F7F7F"/>
              </a:solidFill>
              <a:prstDash val="solid"/>
              <a:round/>
              <a:headEnd len="sm" w="sm" type="none"/>
              <a:tailEnd len="sm" w="sm" type="none"/>
            </a:ln>
          </p:spPr>
        </p:cxnSp>
        <p:sp>
          <p:nvSpPr>
            <p:cNvPr id="274" name="Google Shape;274;p4"/>
            <p:cNvSpPr/>
            <p:nvPr/>
          </p:nvSpPr>
          <p:spPr>
            <a:xfrm>
              <a:off x="3890627" y="3906027"/>
              <a:ext cx="1349645" cy="24622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Sign NDA</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890627" y="2950030"/>
              <a:ext cx="1349645" cy="73866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Provide supplier list and data cuts</a:t>
              </a:r>
              <a:endParaRPr b="0" i="0" sz="1400" u="none" cap="none" strike="noStrike">
                <a:solidFill>
                  <a:srgbClr val="000000"/>
                </a:solidFill>
                <a:latin typeface="Arial"/>
                <a:ea typeface="Arial"/>
                <a:cs typeface="Arial"/>
                <a:sym typeface="Arial"/>
              </a:endParaRPr>
            </a:p>
          </p:txBody>
        </p:sp>
        <p:sp>
          <p:nvSpPr>
            <p:cNvPr id="276" name="Google Shape;276;p4"/>
            <p:cNvSpPr/>
            <p:nvPr/>
          </p:nvSpPr>
          <p:spPr>
            <a:xfrm>
              <a:off x="3890627" y="2240253"/>
              <a:ext cx="1349645" cy="4924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Design third sprint</a:t>
              </a:r>
              <a:endParaRPr b="0" i="0" sz="1400" u="none" cap="none" strike="noStrike">
                <a:solidFill>
                  <a:srgbClr val="000000"/>
                </a:solidFill>
                <a:latin typeface="Arial"/>
                <a:ea typeface="Arial"/>
                <a:cs typeface="Arial"/>
                <a:sym typeface="Arial"/>
              </a:endParaRPr>
            </a:p>
          </p:txBody>
        </p:sp>
        <p:cxnSp>
          <p:nvCxnSpPr>
            <p:cNvPr id="277" name="Google Shape;277;p4"/>
            <p:cNvCxnSpPr/>
            <p:nvPr/>
          </p:nvCxnSpPr>
          <p:spPr>
            <a:xfrm>
              <a:off x="3890627" y="3797361"/>
              <a:ext cx="1349645" cy="0"/>
            </a:xfrm>
            <a:prstGeom prst="straightConnector1">
              <a:avLst/>
            </a:prstGeom>
            <a:noFill/>
            <a:ln cap="flat" cmpd="sng" w="9525">
              <a:solidFill>
                <a:srgbClr val="7F7F7F"/>
              </a:solidFill>
              <a:prstDash val="solid"/>
              <a:round/>
              <a:headEnd len="sm" w="sm" type="none"/>
              <a:tailEnd len="sm" w="sm" type="none"/>
            </a:ln>
          </p:spPr>
        </p:cxnSp>
        <p:cxnSp>
          <p:nvCxnSpPr>
            <p:cNvPr id="278" name="Google Shape;278;p4"/>
            <p:cNvCxnSpPr/>
            <p:nvPr/>
          </p:nvCxnSpPr>
          <p:spPr>
            <a:xfrm>
              <a:off x="3890627" y="2841363"/>
              <a:ext cx="1349645" cy="0"/>
            </a:xfrm>
            <a:prstGeom prst="straightConnector1">
              <a:avLst/>
            </a:prstGeom>
            <a:noFill/>
            <a:ln cap="flat" cmpd="sng" w="9525">
              <a:solidFill>
                <a:srgbClr val="7F7F7F"/>
              </a:solidFill>
              <a:prstDash val="solid"/>
              <a:round/>
              <a:headEnd len="sm" w="sm" type="none"/>
              <a:tailEnd len="sm" w="sm" type="none"/>
            </a:ln>
          </p:spPr>
        </p:cxnSp>
        <p:sp>
          <p:nvSpPr>
            <p:cNvPr id="279" name="Google Shape;279;p4"/>
            <p:cNvSpPr/>
            <p:nvPr/>
          </p:nvSpPr>
          <p:spPr>
            <a:xfrm>
              <a:off x="242673" y="4285342"/>
              <a:ext cx="1738255" cy="276999"/>
            </a:xfrm>
            <a:prstGeom prst="homePlate">
              <a:avLst>
                <a:gd fmla="val 33667" name="adj"/>
              </a:avLst>
            </a:prstGeom>
            <a:solidFill>
              <a:srgbClr val="3D197D"/>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0" name="Google Shape;280;p4"/>
            <p:cNvSpPr/>
            <p:nvPr/>
          </p:nvSpPr>
          <p:spPr>
            <a:xfrm>
              <a:off x="1973592" y="4285342"/>
              <a:ext cx="1738255" cy="276999"/>
            </a:xfrm>
            <a:prstGeom prst="chevron">
              <a:avLst>
                <a:gd fmla="val 33667" name="adj"/>
              </a:avLst>
            </a:prstGeom>
            <a:solidFill>
              <a:srgbClr val="3D197D"/>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1" name="Google Shape;281;p4"/>
            <p:cNvSpPr/>
            <p:nvPr/>
          </p:nvSpPr>
          <p:spPr>
            <a:xfrm>
              <a:off x="3704511" y="4285342"/>
              <a:ext cx="1738255" cy="276999"/>
            </a:xfrm>
            <a:prstGeom prst="chevron">
              <a:avLst>
                <a:gd fmla="val 33667" name="adj"/>
              </a:avLst>
            </a:prstGeom>
            <a:solidFill>
              <a:srgbClr val="3D197D"/>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2" name="Google Shape;282;p4"/>
            <p:cNvSpPr/>
            <p:nvPr/>
          </p:nvSpPr>
          <p:spPr>
            <a:xfrm>
              <a:off x="5435430" y="4285342"/>
              <a:ext cx="1738255" cy="276999"/>
            </a:xfrm>
            <a:prstGeom prst="chevron">
              <a:avLst>
                <a:gd fmla="val 33667" name="adj"/>
              </a:avLst>
            </a:prstGeom>
            <a:solidFill>
              <a:srgbClr val="3D197D"/>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3" name="Google Shape;283;p4"/>
            <p:cNvSpPr/>
            <p:nvPr/>
          </p:nvSpPr>
          <p:spPr>
            <a:xfrm>
              <a:off x="7166350" y="4285342"/>
              <a:ext cx="1738255" cy="276999"/>
            </a:xfrm>
            <a:prstGeom prst="chevron">
              <a:avLst>
                <a:gd fmla="val 33667" name="adj"/>
              </a:avLst>
            </a:prstGeom>
            <a:solidFill>
              <a:srgbClr val="3D197D"/>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284" name="Google Shape;284;p4"/>
            <p:cNvGrpSpPr/>
            <p:nvPr/>
          </p:nvGrpSpPr>
          <p:grpSpPr>
            <a:xfrm>
              <a:off x="947881" y="4259923"/>
              <a:ext cx="327838" cy="327838"/>
              <a:chOff x="1032977" y="4568794"/>
              <a:chExt cx="561860" cy="561860"/>
            </a:xfrm>
          </p:grpSpPr>
          <p:sp>
            <p:nvSpPr>
              <p:cNvPr id="285" name="Google Shape;285;p4"/>
              <p:cNvSpPr/>
              <p:nvPr/>
            </p:nvSpPr>
            <p:spPr>
              <a:xfrm>
                <a:off x="1032977" y="4568794"/>
                <a:ext cx="561860" cy="561860"/>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6" name="Google Shape;286;p4"/>
              <p:cNvSpPr/>
              <p:nvPr/>
            </p:nvSpPr>
            <p:spPr>
              <a:xfrm>
                <a:off x="1099175" y="4634992"/>
                <a:ext cx="429464" cy="429464"/>
              </a:xfrm>
              <a:prstGeom prst="ellipse">
                <a:avLst/>
              </a:prstGeom>
              <a:solidFill>
                <a:schemeClr val="lt1"/>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7" name="Google Shape;287;p4"/>
              <p:cNvSpPr/>
              <p:nvPr/>
            </p:nvSpPr>
            <p:spPr>
              <a:xfrm>
                <a:off x="1170489" y="4706306"/>
                <a:ext cx="286836" cy="286836"/>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288" name="Google Shape;288;p4"/>
            <p:cNvGrpSpPr/>
            <p:nvPr/>
          </p:nvGrpSpPr>
          <p:grpSpPr>
            <a:xfrm>
              <a:off x="2678800" y="4259923"/>
              <a:ext cx="327838" cy="327838"/>
              <a:chOff x="1032977" y="4568794"/>
              <a:chExt cx="561860" cy="561860"/>
            </a:xfrm>
          </p:grpSpPr>
          <p:sp>
            <p:nvSpPr>
              <p:cNvPr id="289" name="Google Shape;289;p4"/>
              <p:cNvSpPr/>
              <p:nvPr/>
            </p:nvSpPr>
            <p:spPr>
              <a:xfrm>
                <a:off x="1032977" y="4568794"/>
                <a:ext cx="561860" cy="561860"/>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0" name="Google Shape;290;p4"/>
              <p:cNvSpPr/>
              <p:nvPr/>
            </p:nvSpPr>
            <p:spPr>
              <a:xfrm>
                <a:off x="1099175" y="4634992"/>
                <a:ext cx="429464" cy="429464"/>
              </a:xfrm>
              <a:prstGeom prst="ellipse">
                <a:avLst/>
              </a:prstGeom>
              <a:solidFill>
                <a:schemeClr val="lt1"/>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1" name="Google Shape;291;p4"/>
              <p:cNvSpPr/>
              <p:nvPr/>
            </p:nvSpPr>
            <p:spPr>
              <a:xfrm>
                <a:off x="1170489" y="4706306"/>
                <a:ext cx="286836" cy="286836"/>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292" name="Google Shape;292;p4"/>
            <p:cNvGrpSpPr/>
            <p:nvPr/>
          </p:nvGrpSpPr>
          <p:grpSpPr>
            <a:xfrm>
              <a:off x="4409719" y="4259923"/>
              <a:ext cx="327838" cy="327838"/>
              <a:chOff x="1032977" y="4568794"/>
              <a:chExt cx="561860" cy="561860"/>
            </a:xfrm>
          </p:grpSpPr>
          <p:sp>
            <p:nvSpPr>
              <p:cNvPr id="293" name="Google Shape;293;p4"/>
              <p:cNvSpPr/>
              <p:nvPr/>
            </p:nvSpPr>
            <p:spPr>
              <a:xfrm>
                <a:off x="1032977" y="4568794"/>
                <a:ext cx="561860" cy="561860"/>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4" name="Google Shape;294;p4"/>
              <p:cNvSpPr/>
              <p:nvPr/>
            </p:nvSpPr>
            <p:spPr>
              <a:xfrm>
                <a:off x="1099175" y="4634992"/>
                <a:ext cx="429464" cy="429464"/>
              </a:xfrm>
              <a:prstGeom prst="ellipse">
                <a:avLst/>
              </a:prstGeom>
              <a:solidFill>
                <a:schemeClr val="lt1"/>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5" name="Google Shape;295;p4"/>
              <p:cNvSpPr/>
              <p:nvPr/>
            </p:nvSpPr>
            <p:spPr>
              <a:xfrm>
                <a:off x="1170489" y="4706306"/>
                <a:ext cx="286836" cy="286836"/>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296" name="Google Shape;296;p4"/>
            <p:cNvGrpSpPr/>
            <p:nvPr/>
          </p:nvGrpSpPr>
          <p:grpSpPr>
            <a:xfrm>
              <a:off x="6140638" y="4259923"/>
              <a:ext cx="327838" cy="327838"/>
              <a:chOff x="1032977" y="4568794"/>
              <a:chExt cx="561860" cy="561860"/>
            </a:xfrm>
          </p:grpSpPr>
          <p:sp>
            <p:nvSpPr>
              <p:cNvPr id="297" name="Google Shape;297;p4"/>
              <p:cNvSpPr/>
              <p:nvPr/>
            </p:nvSpPr>
            <p:spPr>
              <a:xfrm>
                <a:off x="1032977" y="4568794"/>
                <a:ext cx="561860" cy="561860"/>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8" name="Google Shape;298;p4"/>
              <p:cNvSpPr/>
              <p:nvPr/>
            </p:nvSpPr>
            <p:spPr>
              <a:xfrm>
                <a:off x="1099175" y="4634992"/>
                <a:ext cx="429464" cy="429464"/>
              </a:xfrm>
              <a:prstGeom prst="ellipse">
                <a:avLst/>
              </a:prstGeom>
              <a:solidFill>
                <a:schemeClr val="lt1"/>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9" name="Google Shape;299;p4"/>
              <p:cNvSpPr/>
              <p:nvPr/>
            </p:nvSpPr>
            <p:spPr>
              <a:xfrm>
                <a:off x="1170489" y="4706306"/>
                <a:ext cx="286836" cy="286836"/>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300" name="Google Shape;300;p4"/>
            <p:cNvGrpSpPr/>
            <p:nvPr/>
          </p:nvGrpSpPr>
          <p:grpSpPr>
            <a:xfrm>
              <a:off x="7871558" y="4259923"/>
              <a:ext cx="327838" cy="327838"/>
              <a:chOff x="1032977" y="4568794"/>
              <a:chExt cx="561860" cy="561860"/>
            </a:xfrm>
          </p:grpSpPr>
          <p:sp>
            <p:nvSpPr>
              <p:cNvPr id="301" name="Google Shape;301;p4"/>
              <p:cNvSpPr/>
              <p:nvPr/>
            </p:nvSpPr>
            <p:spPr>
              <a:xfrm>
                <a:off x="1032977" y="4568794"/>
                <a:ext cx="561860" cy="561860"/>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02" name="Google Shape;302;p4"/>
              <p:cNvSpPr/>
              <p:nvPr/>
            </p:nvSpPr>
            <p:spPr>
              <a:xfrm>
                <a:off x="1099175" y="4634992"/>
                <a:ext cx="429464" cy="429464"/>
              </a:xfrm>
              <a:prstGeom prst="ellipse">
                <a:avLst/>
              </a:prstGeom>
              <a:solidFill>
                <a:schemeClr val="lt1"/>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03" name="Google Shape;303;p4"/>
              <p:cNvSpPr/>
              <p:nvPr/>
            </p:nvSpPr>
            <p:spPr>
              <a:xfrm>
                <a:off x="1170489" y="4706306"/>
                <a:ext cx="286836" cy="286836"/>
              </a:xfrm>
              <a:prstGeom prst="ellipse">
                <a:avLst/>
              </a:prstGeom>
              <a:solidFill>
                <a:srgbClr val="E35100"/>
              </a:solidFill>
              <a:ln>
                <a:noFill/>
              </a:ln>
              <a:effectLst>
                <a:outerShdw blurRad="44450" algn="ctr" dir="5400000" dist="27940">
                  <a:srgbClr val="000000">
                    <a:alpha val="3098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304" name="Google Shape;304;p4"/>
            <p:cNvSpPr/>
            <p:nvPr/>
          </p:nvSpPr>
          <p:spPr>
            <a:xfrm>
              <a:off x="305455" y="4714647"/>
              <a:ext cx="1612692" cy="492443"/>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Kick-off </a:t>
              </a:r>
              <a:br>
                <a:rPr b="1" i="0" lang="en-US" sz="1600" u="none" cap="none" strike="noStrike">
                  <a:solidFill>
                    <a:srgbClr val="000000"/>
                  </a:solidFill>
                  <a:latin typeface="Arial"/>
                  <a:ea typeface="Arial"/>
                  <a:cs typeface="Arial"/>
                  <a:sym typeface="Arial"/>
                </a:rPr>
              </a:br>
              <a:r>
                <a:rPr b="1" i="0" lang="en-US" sz="1600" u="none" cap="none" strike="noStrike">
                  <a:solidFill>
                    <a:srgbClr val="000000"/>
                  </a:solidFill>
                  <a:latin typeface="Arial"/>
                  <a:ea typeface="Arial"/>
                  <a:cs typeface="Arial"/>
                  <a:sym typeface="Arial"/>
                </a:rPr>
                <a:t>June 10</a:t>
              </a:r>
              <a:endParaRPr b="0" i="0" sz="1400" u="none" cap="none" strike="noStrike">
                <a:solidFill>
                  <a:srgbClr val="000000"/>
                </a:solidFill>
                <a:latin typeface="Arial"/>
                <a:ea typeface="Arial"/>
                <a:cs typeface="Arial"/>
                <a:sym typeface="Arial"/>
              </a:endParaRPr>
            </a:p>
          </p:txBody>
        </p:sp>
        <p:sp>
          <p:nvSpPr>
            <p:cNvPr id="305" name="Google Shape;305;p4"/>
            <p:cNvSpPr/>
            <p:nvPr/>
          </p:nvSpPr>
          <p:spPr>
            <a:xfrm>
              <a:off x="2036374" y="4714647"/>
              <a:ext cx="1612692" cy="738664"/>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Sprint 1 </a:t>
              </a:r>
              <a:br>
                <a:rPr b="1" i="0" lang="en-US" sz="1600" u="none" cap="none" strike="noStrike">
                  <a:solidFill>
                    <a:srgbClr val="000000"/>
                  </a:solidFill>
                  <a:latin typeface="Arial"/>
                  <a:ea typeface="Arial"/>
                  <a:cs typeface="Arial"/>
                  <a:sym typeface="Arial"/>
                </a:rPr>
              </a:br>
              <a:r>
                <a:rPr b="1" i="0" lang="en-US" sz="1600" u="none" cap="none" strike="noStrike">
                  <a:solidFill>
                    <a:srgbClr val="000000"/>
                  </a:solidFill>
                  <a:latin typeface="Arial"/>
                  <a:ea typeface="Arial"/>
                  <a:cs typeface="Arial"/>
                  <a:sym typeface="Arial"/>
                </a:rPr>
                <a:t>demo – July 16, 12-1:30 pm ET</a:t>
              </a:r>
              <a:endParaRPr b="1" i="0" sz="1600" u="none" cap="none" strike="noStrike">
                <a:solidFill>
                  <a:srgbClr val="000000"/>
                </a:solidFill>
                <a:latin typeface="Arial"/>
                <a:ea typeface="Arial"/>
                <a:cs typeface="Arial"/>
                <a:sym typeface="Arial"/>
              </a:endParaRPr>
            </a:p>
          </p:txBody>
        </p:sp>
        <p:sp>
          <p:nvSpPr>
            <p:cNvPr id="306" name="Google Shape;306;p4"/>
            <p:cNvSpPr/>
            <p:nvPr/>
          </p:nvSpPr>
          <p:spPr>
            <a:xfrm>
              <a:off x="3767293" y="4714647"/>
              <a:ext cx="1612692" cy="738664"/>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Sprint 2 </a:t>
              </a:r>
              <a:br>
                <a:rPr b="1" i="0" lang="en-US" sz="1600" u="none" cap="none" strike="noStrike">
                  <a:solidFill>
                    <a:srgbClr val="000000"/>
                  </a:solidFill>
                  <a:latin typeface="Arial"/>
                  <a:ea typeface="Arial"/>
                  <a:cs typeface="Arial"/>
                  <a:sym typeface="Arial"/>
                </a:rPr>
              </a:br>
              <a:r>
                <a:rPr b="1" i="0" lang="en-US" sz="1600" u="none" cap="none" strike="noStrike">
                  <a:solidFill>
                    <a:srgbClr val="000000"/>
                  </a:solidFill>
                  <a:latin typeface="Arial"/>
                  <a:ea typeface="Arial"/>
                  <a:cs typeface="Arial"/>
                  <a:sym typeface="Arial"/>
                </a:rPr>
                <a:t>demo – Sept 3, 12-1:30 pm ET</a:t>
              </a:r>
              <a:endParaRPr b="0" i="0" sz="1400" u="none" cap="none" strike="noStrike">
                <a:solidFill>
                  <a:srgbClr val="000000"/>
                </a:solidFill>
                <a:latin typeface="Arial"/>
                <a:ea typeface="Arial"/>
                <a:cs typeface="Arial"/>
                <a:sym typeface="Arial"/>
              </a:endParaRPr>
            </a:p>
          </p:txBody>
        </p:sp>
        <p:sp>
          <p:nvSpPr>
            <p:cNvPr id="307" name="Google Shape;307;p4"/>
            <p:cNvSpPr/>
            <p:nvPr/>
          </p:nvSpPr>
          <p:spPr>
            <a:xfrm>
              <a:off x="5498212" y="4714647"/>
              <a:ext cx="1612692" cy="738664"/>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Sprint 4 </a:t>
              </a:r>
              <a:br>
                <a:rPr b="1" i="0" lang="en-US" sz="1600" u="none" cap="none" strike="noStrike">
                  <a:solidFill>
                    <a:srgbClr val="000000"/>
                  </a:solidFill>
                  <a:latin typeface="Arial"/>
                  <a:ea typeface="Arial"/>
                  <a:cs typeface="Arial"/>
                  <a:sym typeface="Arial"/>
                </a:rPr>
              </a:br>
              <a:r>
                <a:rPr b="1" i="0" lang="en-US" sz="1600" u="none" cap="none" strike="noStrike">
                  <a:solidFill>
                    <a:srgbClr val="000000"/>
                  </a:solidFill>
                  <a:latin typeface="Arial"/>
                  <a:ea typeface="Arial"/>
                  <a:cs typeface="Arial"/>
                  <a:sym typeface="Arial"/>
                </a:rPr>
                <a:t>demo – Oct 6, 12-1:30 pm</a:t>
              </a:r>
              <a:endParaRPr b="0" i="0" sz="1400" u="none" cap="none" strike="noStrike">
                <a:solidFill>
                  <a:srgbClr val="000000"/>
                </a:solidFill>
                <a:latin typeface="Arial"/>
                <a:ea typeface="Arial"/>
                <a:cs typeface="Arial"/>
                <a:sym typeface="Arial"/>
              </a:endParaRPr>
            </a:p>
          </p:txBody>
        </p:sp>
        <p:sp>
          <p:nvSpPr>
            <p:cNvPr id="308" name="Google Shape;308;p4"/>
            <p:cNvSpPr/>
            <p:nvPr/>
          </p:nvSpPr>
          <p:spPr>
            <a:xfrm>
              <a:off x="7229132" y="4714647"/>
              <a:ext cx="1612692" cy="492443"/>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Beta testing post Oct 6</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5"/>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314" name="Google Shape;314;p5"/>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315" name="Google Shape;315;p5"/>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316" name="Google Shape;316;p5"/>
          <p:cNvSpPr txBox="1"/>
          <p:nvPr>
            <p:ph type="title"/>
          </p:nvPr>
        </p:nvSpPr>
        <p:spPr>
          <a:xfrm>
            <a:off x="2157934" y="114704"/>
            <a:ext cx="10034066" cy="1042091"/>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400">
                <a:latin typeface="Arial"/>
                <a:ea typeface="Arial"/>
                <a:cs typeface="Arial"/>
                <a:sym typeface="Arial"/>
              </a:rPr>
              <a:t>Sample Invitation Scripting for Charter Advisors</a:t>
            </a:r>
            <a:endParaRPr sz="3400">
              <a:latin typeface="Arial"/>
              <a:ea typeface="Arial"/>
              <a:cs typeface="Arial"/>
              <a:sym typeface="Arial"/>
            </a:endParaRPr>
          </a:p>
        </p:txBody>
      </p:sp>
      <p:grpSp>
        <p:nvGrpSpPr>
          <p:cNvPr id="317" name="Google Shape;317;p5"/>
          <p:cNvGrpSpPr/>
          <p:nvPr/>
        </p:nvGrpSpPr>
        <p:grpSpPr>
          <a:xfrm>
            <a:off x="2157934" y="951956"/>
            <a:ext cx="8253179" cy="5211298"/>
            <a:chOff x="304800" y="996462"/>
            <a:chExt cx="8253179" cy="5211298"/>
          </a:xfrm>
        </p:grpSpPr>
        <p:sp>
          <p:nvSpPr>
            <p:cNvPr id="318" name="Google Shape;318;p5"/>
            <p:cNvSpPr txBox="1"/>
            <p:nvPr/>
          </p:nvSpPr>
          <p:spPr>
            <a:xfrm>
              <a:off x="420932" y="1636889"/>
              <a:ext cx="3656673" cy="410881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Dear </a:t>
              </a:r>
              <a:r>
                <a:rPr b="0" i="0" lang="en-US" sz="900" u="none" cap="none" strike="noStrike">
                  <a:solidFill>
                    <a:srgbClr val="FF0000"/>
                  </a:solidFill>
                  <a:latin typeface="Times New Roman"/>
                  <a:ea typeface="Times New Roman"/>
                  <a:cs typeface="Times New Roman"/>
                  <a:sym typeface="Times New Roman"/>
                </a:rPr>
                <a:t>X</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Thank you for making time to speak with me  in </a:t>
              </a:r>
              <a:r>
                <a:rPr b="0" i="0" lang="en-US" sz="900" u="none" cap="none" strike="noStrike">
                  <a:solidFill>
                    <a:srgbClr val="FF0000"/>
                  </a:solidFill>
                  <a:latin typeface="Times New Roman"/>
                  <a:ea typeface="Times New Roman"/>
                  <a:cs typeface="Times New Roman"/>
                  <a:sym typeface="Times New Roman"/>
                </a:rPr>
                <a:t>[DATE] </a:t>
              </a:r>
              <a:r>
                <a:rPr b="0" i="0" lang="en-US" sz="900" u="none" cap="none" strike="noStrike">
                  <a:solidFill>
                    <a:schemeClr val="dk1"/>
                  </a:solidFill>
                  <a:latin typeface="Times New Roman"/>
                  <a:ea typeface="Times New Roman"/>
                  <a:cs typeface="Times New Roman"/>
                  <a:sym typeface="Times New Roman"/>
                </a:rPr>
                <a:t>to discuss the challenges your function faces at </a:t>
              </a:r>
              <a:r>
                <a:rPr b="0" i="0" lang="en-US" sz="900" u="none" cap="none" strike="noStrike">
                  <a:solidFill>
                    <a:srgbClr val="FF0000"/>
                  </a:solidFill>
                  <a:latin typeface="Times New Roman"/>
                  <a:ea typeface="Times New Roman"/>
                  <a:cs typeface="Times New Roman"/>
                  <a:sym typeface="Times New Roman"/>
                </a:rPr>
                <a:t>[COMPANY]</a:t>
              </a:r>
              <a:r>
                <a:rPr b="0" i="0" lang="en-US" sz="900" u="none" cap="none" strike="noStrike">
                  <a:solidFill>
                    <a:schemeClr val="dk1"/>
                  </a:solidFill>
                  <a:latin typeface="Times New Roman"/>
                  <a:ea typeface="Times New Roman"/>
                  <a:cs typeface="Times New Roman"/>
                  <a:sym typeface="Times New Roman"/>
                </a:rPr>
                <a:t>.  Based on your insights and the input of dozens of your peers, we’ve decided to host charter meeting here in Washington to explore the launch of </a:t>
              </a:r>
              <a:r>
                <a:rPr b="0" i="0" lang="en-US" sz="900" u="none" cap="none" strike="noStrike">
                  <a:solidFill>
                    <a:srgbClr val="FF0000"/>
                  </a:solidFill>
                  <a:latin typeface="Times New Roman"/>
                  <a:ea typeface="Times New Roman"/>
                  <a:cs typeface="Times New Roman"/>
                  <a:sym typeface="Times New Roman"/>
                </a:rPr>
                <a:t>INSERT PRODUCT</a:t>
              </a:r>
              <a:r>
                <a:rPr b="0" i="0" lang="en-US" sz="900" u="none" cap="none" strike="noStrike">
                  <a:solidFill>
                    <a:schemeClr val="dk1"/>
                  </a:solidFill>
                  <a:latin typeface="Times New Roman"/>
                  <a:ea typeface="Times New Roman"/>
                  <a:cs typeface="Times New Roman"/>
                  <a:sym typeface="Times New Roman"/>
                </a:rPr>
                <a:t>. We would be honored if you would join us here on </a:t>
              </a:r>
              <a:r>
                <a:rPr b="0" i="0" lang="en-US" sz="900" u="none" cap="none" strike="noStrike">
                  <a:solidFill>
                    <a:srgbClr val="FF0000"/>
                  </a:solidFill>
                  <a:latin typeface="Times New Roman"/>
                  <a:ea typeface="Times New Roman"/>
                  <a:cs typeface="Times New Roman"/>
                  <a:sym typeface="Times New Roman"/>
                </a:rPr>
                <a:t>[DATE] </a:t>
              </a:r>
              <a:r>
                <a:rPr b="0" i="0" lang="en-US" sz="900" u="none" cap="none" strike="noStrike">
                  <a:solidFill>
                    <a:schemeClr val="dk1"/>
                  </a:solidFill>
                  <a:latin typeface="Times New Roman"/>
                  <a:ea typeface="Times New Roman"/>
                  <a:cs typeface="Times New Roman"/>
                  <a:sym typeface="Times New Roman"/>
                </a:rPr>
                <a:t>at </a:t>
              </a:r>
              <a:r>
                <a:rPr b="0" i="0" lang="en-US" sz="900" u="none" cap="none" strike="noStrike">
                  <a:solidFill>
                    <a:srgbClr val="FF0000"/>
                  </a:solidFill>
                  <a:latin typeface="Times New Roman"/>
                  <a:ea typeface="Times New Roman"/>
                  <a:cs typeface="Times New Roman"/>
                  <a:sym typeface="Times New Roman"/>
                </a:rPr>
                <a:t>[FANCY LOCATION]</a:t>
              </a:r>
              <a:r>
                <a:rPr b="0" i="0" lang="en-US" sz="900" u="none" cap="none" strike="noStrike">
                  <a:solidFill>
                    <a:schemeClr val="dk1"/>
                  </a:solidFill>
                  <a:latin typeface="Times New Roman"/>
                  <a:ea typeface="Times New Roman"/>
                  <a:cs typeface="Times New Roman"/>
                  <a:sym typeface="Times New Roman"/>
                </a:rPr>
                <a: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The purpose of the charter meeting is to shape a product and service mix capable of driving overwhelming value for customers and their companies. Your peers in the room will be other thought leaders who run </a:t>
              </a:r>
              <a:r>
                <a:rPr b="0" i="0" lang="en-US" sz="900" u="none" cap="none" strike="noStrike">
                  <a:solidFill>
                    <a:srgbClr val="FF0000"/>
                  </a:solidFill>
                  <a:latin typeface="Times New Roman"/>
                  <a:ea typeface="Times New Roman"/>
                  <a:cs typeface="Times New Roman"/>
                  <a:sym typeface="Times New Roman"/>
                </a:rPr>
                <a:t>Insert function and type of company</a:t>
              </a:r>
              <a:r>
                <a:rPr b="0" i="0" lang="en-US" sz="900" u="none" cap="none" strike="noStrike">
                  <a:solidFill>
                    <a:schemeClr val="dk1"/>
                  </a:solidFill>
                  <a:latin typeface="Times New Roman"/>
                  <a:ea typeface="Times New Roman"/>
                  <a:cs typeface="Times New Roman"/>
                  <a:sym typeface="Times New Roman"/>
                </a:rPr>
                <a:t>. I’ve included an agenda for the day with this letter </a:t>
              </a:r>
              <a:r>
                <a:rPr b="0" i="0" lang="en-US" sz="900" u="none" cap="none" strike="noStrike">
                  <a:solidFill>
                    <a:srgbClr val="FF0000"/>
                  </a:solidFill>
                  <a:latin typeface="Times New Roman"/>
                  <a:ea typeface="Times New Roman"/>
                  <a:cs typeface="Times New Roman"/>
                  <a:sym typeface="Times New Roman"/>
                </a:rPr>
                <a:t>[along with a list of executives who have already accepted our invitation]</a:t>
              </a:r>
              <a:r>
                <a:rPr b="0" i="0" lang="en-US" sz="900" u="none" cap="none" strike="noStrike">
                  <a:solidFill>
                    <a:schemeClr val="dk1"/>
                  </a:solidFill>
                  <a:latin typeface="Times New Roman"/>
                  <a:ea typeface="Times New Roman"/>
                  <a:cs typeface="Times New Roman"/>
                  <a:sym typeface="Times New Roman"/>
                </a:rPr>
                <a:t>. As more participants confirm, we will keep you updated.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Based on our earlier interaction, I know your participation will add a tremendous amount of value to the discussion, and I sincerely believe that you will find the experience rewarding as well. From experience, we’re confident that cross-industry peer engagement on shared challenges and practical solutions in a non-commercial, vendor-free environment is well worth the time of participants.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I will call you early next week to gauge your interest and availability. I can answer any questions then. If you would like to anticipate our call, please feel free to email me on </a:t>
              </a:r>
              <a:r>
                <a:rPr b="0" i="0" lang="en-US" sz="900" u="none" cap="none" strike="noStrike">
                  <a:solidFill>
                    <a:srgbClr val="FF0000"/>
                  </a:solidFill>
                  <a:latin typeface="Times New Roman"/>
                  <a:ea typeface="Times New Roman"/>
                  <a:cs typeface="Times New Roman"/>
                  <a:sym typeface="Times New Roman"/>
                </a:rPr>
                <a:t>[EMAIL] </a:t>
              </a:r>
              <a:r>
                <a:rPr b="0" i="0" lang="en-US" sz="900" u="none" cap="none" strike="noStrike">
                  <a:solidFill>
                    <a:schemeClr val="dk1"/>
                  </a:solidFill>
                  <a:latin typeface="Times New Roman"/>
                  <a:ea typeface="Times New Roman"/>
                  <a:cs typeface="Times New Roman"/>
                  <a:sym typeface="Times New Roman"/>
                </a:rPr>
                <a:t>or call me at</a:t>
              </a:r>
              <a:r>
                <a:rPr b="0" i="0" lang="en-US" sz="900" u="none" cap="none" strike="noStrike">
                  <a:solidFill>
                    <a:srgbClr val="FF0000"/>
                  </a:solidFill>
                  <a:latin typeface="Times New Roman"/>
                  <a:ea typeface="Times New Roman"/>
                  <a:cs typeface="Times New Roman"/>
                  <a:sym typeface="Times New Roman"/>
                </a:rPr>
                <a:t> [PHONE]</a:t>
              </a:r>
              <a:r>
                <a:rPr b="0" i="0" lang="en-US" sz="9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Kind Regards,</a:t>
              </a:r>
              <a:endParaRPr b="0" i="0" sz="1400" u="none" cap="none" strike="noStrike">
                <a:solidFill>
                  <a:srgbClr val="000000"/>
                </a:solidFill>
                <a:latin typeface="Arial"/>
                <a:ea typeface="Arial"/>
                <a:cs typeface="Arial"/>
                <a:sym typeface="Arial"/>
              </a:endParaRPr>
            </a:p>
          </p:txBody>
        </p:sp>
        <p:sp>
          <p:nvSpPr>
            <p:cNvPr id="319" name="Google Shape;319;p5"/>
            <p:cNvSpPr/>
            <p:nvPr/>
          </p:nvSpPr>
          <p:spPr>
            <a:xfrm>
              <a:off x="304800" y="1402080"/>
              <a:ext cx="3789680" cy="4805680"/>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0" name="Google Shape;320;p5"/>
            <p:cNvSpPr/>
            <p:nvPr/>
          </p:nvSpPr>
          <p:spPr>
            <a:xfrm>
              <a:off x="4768299" y="1402080"/>
              <a:ext cx="3789680" cy="4805680"/>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1" name="Google Shape;321;p5"/>
            <p:cNvSpPr txBox="1"/>
            <p:nvPr/>
          </p:nvSpPr>
          <p:spPr>
            <a:xfrm>
              <a:off x="4882199" y="1528482"/>
              <a:ext cx="3656673" cy="466281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Dear </a:t>
              </a:r>
              <a:r>
                <a:rPr b="0" i="0" lang="en-US" sz="900" u="none" cap="none" strike="noStrike">
                  <a:solidFill>
                    <a:srgbClr val="FF0000"/>
                  </a:solidFill>
                  <a:latin typeface="Times New Roman"/>
                  <a:ea typeface="Times New Roman"/>
                  <a:cs typeface="Times New Roman"/>
                  <a:sym typeface="Times New Roman"/>
                </a:rPr>
                <a:t>X</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We’re delighted you’ve accepted our invitation to join us for our charter meeting for the </a:t>
              </a:r>
              <a:r>
                <a:rPr b="0" i="0" lang="en-US" sz="900" u="none" cap="none" strike="noStrike">
                  <a:solidFill>
                    <a:srgbClr val="FF0000"/>
                  </a:solidFill>
                  <a:latin typeface="Times New Roman"/>
                  <a:ea typeface="Times New Roman"/>
                  <a:cs typeface="Times New Roman"/>
                  <a:sym typeface="Times New Roman"/>
                </a:rPr>
                <a:t>insert product </a:t>
              </a:r>
              <a:r>
                <a:rPr b="0" i="0" lang="en-US" sz="900" u="none" cap="none" strike="noStrike">
                  <a:solidFill>
                    <a:schemeClr val="dk1"/>
                  </a:solidFill>
                  <a:latin typeface="Times New Roman"/>
                  <a:ea typeface="Times New Roman"/>
                  <a:cs typeface="Times New Roman"/>
                  <a:sym typeface="Times New Roman"/>
                </a:rPr>
                <a:t>on </a:t>
              </a:r>
              <a:r>
                <a:rPr b="0" i="0" lang="en-US" sz="900" u="none" cap="none" strike="noStrike">
                  <a:solidFill>
                    <a:srgbClr val="FF0000"/>
                  </a:solidFill>
                  <a:latin typeface="Times New Roman"/>
                  <a:ea typeface="Times New Roman"/>
                  <a:cs typeface="Times New Roman"/>
                  <a:sym typeface="Times New Roman"/>
                </a:rPr>
                <a:t>[DATE]</a:t>
              </a:r>
              <a:r>
                <a:rPr b="0" i="0" lang="en-US" sz="900" u="none" cap="none" strike="noStrike">
                  <a:solidFill>
                    <a:schemeClr val="dk1"/>
                  </a:solidFill>
                  <a:latin typeface="Times New Roman"/>
                  <a:ea typeface="Times New Roman"/>
                  <a:cs typeface="Times New Roman"/>
                  <a:sym typeface="Times New Roman"/>
                </a:rPr>
                <a:t>. On the evening before, we will host a reception and dinner for participants.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We’ve got a great day planned, and we’re excited that you will be a big part of it. In order to make sure the day is as valuable as possible for participants, we would like to schedule a preparatory conversation to understand where you’d like to focus on the day and to get some straightforward benchmarking data that we’ll share in aggregate on the day. </a:t>
              </a:r>
              <a:r>
                <a:rPr b="0" i="0" lang="en-US" sz="900" u="none" cap="none" strike="noStrike">
                  <a:solidFill>
                    <a:srgbClr val="FF0000"/>
                  </a:solidFill>
                  <a:latin typeface="Times New Roman"/>
                  <a:ea typeface="Times New Roman"/>
                  <a:cs typeface="Times New Roman"/>
                  <a:sym typeface="Times New Roman"/>
                </a:rPr>
                <a:t>Y</a:t>
              </a:r>
              <a:r>
                <a:rPr b="0" i="0" lang="en-US" sz="900" u="none" cap="none" strike="noStrike">
                  <a:solidFill>
                    <a:schemeClr val="dk1"/>
                  </a:solidFill>
                  <a:latin typeface="Times New Roman"/>
                  <a:ea typeface="Times New Roman"/>
                  <a:cs typeface="Times New Roman"/>
                  <a:sym typeface="Times New Roman"/>
                </a:rPr>
                <a:t> will reach out to you in the next few days to arrange a convenient time. </a:t>
              </a:r>
              <a:r>
                <a:rPr b="0" i="0" lang="en-US" sz="900" u="none" cap="none" strike="noStrike">
                  <a:solidFill>
                    <a:srgbClr val="FF0000"/>
                  </a:solidFill>
                  <a:latin typeface="Times New Roman"/>
                  <a:ea typeface="Times New Roman"/>
                  <a:cs typeface="Times New Roman"/>
                  <a:sym typeface="Times New Roman"/>
                </a:rPr>
                <a:t>[If you have specific grading work you’d like them to complete, you can attach it here.]</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As the meeting date approaches, we will contact </a:t>
              </a:r>
              <a:r>
                <a:rPr b="0" i="0" lang="en-US" sz="900" u="none" cap="none" strike="noStrike">
                  <a:solidFill>
                    <a:srgbClr val="FF0000"/>
                  </a:solidFill>
                  <a:latin typeface="Times New Roman"/>
                  <a:ea typeface="Times New Roman"/>
                  <a:cs typeface="Times New Roman"/>
                  <a:sym typeface="Times New Roman"/>
                </a:rPr>
                <a:t>[EITHER NAME THEIR ASSISTANT OR SAY ‘YOUR STAFF’]</a:t>
              </a:r>
              <a:r>
                <a:rPr b="0" i="0" lang="en-US" sz="900" u="none" cap="none" strike="noStrike">
                  <a:solidFill>
                    <a:schemeClr val="dk1"/>
                  </a:solidFill>
                  <a:latin typeface="Times New Roman"/>
                  <a:ea typeface="Times New Roman"/>
                  <a:cs typeface="Times New Roman"/>
                  <a:sym typeface="Times New Roman"/>
                </a:rPr>
                <a:t> to arrange your travel and lodging. We will cover your travel, lodging and dining expenses</a:t>
              </a:r>
              <a:r>
                <a:rPr b="1" i="0" lang="en-US" sz="900" u="none" cap="none" strike="noStrike">
                  <a:solidFill>
                    <a:srgbClr val="0000FF"/>
                  </a:solidFill>
                  <a:latin typeface="Times New Roman"/>
                  <a:ea typeface="Times New Roman"/>
                  <a:cs typeface="Times New Roman"/>
                  <a:sym typeface="Times New Roman"/>
                </a:rPr>
                <a:t> [if you can make this offer, it is money well spent—I promise]</a:t>
              </a:r>
              <a:r>
                <a:rPr b="0" i="0" lang="en-US" sz="9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We’ll also collect your biography, which we’ll share along with other participants’ on the day. We’ve found that participants really value knowing the backgrounds of peer executives in the room.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You can expect our call in the next few days to set up a convenient time for a conversation. In the meantime, as additional executives accept our invitation, we’ll continue to keep you up to date on the makeup of the room.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If you would like to anticipate our call, please feel free to email me on </a:t>
              </a:r>
              <a:r>
                <a:rPr b="0" i="0" lang="en-US" sz="900" u="none" cap="none" strike="noStrike">
                  <a:solidFill>
                    <a:srgbClr val="FF0000"/>
                  </a:solidFill>
                  <a:latin typeface="Times New Roman"/>
                  <a:ea typeface="Times New Roman"/>
                  <a:cs typeface="Times New Roman"/>
                  <a:sym typeface="Times New Roman"/>
                </a:rPr>
                <a:t>[EMAIL] </a:t>
              </a:r>
              <a:r>
                <a:rPr b="0" i="0" lang="en-US" sz="900" u="none" cap="none" strike="noStrike">
                  <a:solidFill>
                    <a:schemeClr val="dk1"/>
                  </a:solidFill>
                  <a:latin typeface="Times New Roman"/>
                  <a:ea typeface="Times New Roman"/>
                  <a:cs typeface="Times New Roman"/>
                  <a:sym typeface="Times New Roman"/>
                </a:rPr>
                <a:t>or call me at</a:t>
              </a:r>
              <a:r>
                <a:rPr b="0" i="0" lang="en-US" sz="900" u="none" cap="none" strike="noStrike">
                  <a:solidFill>
                    <a:srgbClr val="FF0000"/>
                  </a:solidFill>
                  <a:latin typeface="Times New Roman"/>
                  <a:ea typeface="Times New Roman"/>
                  <a:cs typeface="Times New Roman"/>
                  <a:sym typeface="Times New Roman"/>
                </a:rPr>
                <a:t> [PHONE]</a:t>
              </a:r>
              <a:r>
                <a:rPr b="0" i="0" lang="en-US" sz="9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Times New Roman"/>
                  <a:ea typeface="Times New Roman"/>
                  <a:cs typeface="Times New Roman"/>
                  <a:sym typeface="Times New Roman"/>
                </a:rPr>
                <a:t>Kind Regards,</a:t>
              </a:r>
              <a:endParaRPr b="0" i="0" sz="1400" u="none" cap="none" strike="noStrike">
                <a:solidFill>
                  <a:srgbClr val="000000"/>
                </a:solidFill>
                <a:latin typeface="Arial"/>
                <a:ea typeface="Arial"/>
                <a:cs typeface="Arial"/>
                <a:sym typeface="Arial"/>
              </a:endParaRPr>
            </a:p>
          </p:txBody>
        </p:sp>
        <p:sp>
          <p:nvSpPr>
            <p:cNvPr id="322" name="Google Shape;322;p5"/>
            <p:cNvSpPr txBox="1"/>
            <p:nvPr/>
          </p:nvSpPr>
          <p:spPr>
            <a:xfrm>
              <a:off x="1016001" y="996462"/>
              <a:ext cx="2364154"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Sample Charter-Advisor Invitation</a:t>
              </a:r>
              <a:endParaRPr b="0" i="0" sz="1400" u="none" cap="none" strike="noStrike">
                <a:solidFill>
                  <a:srgbClr val="000000"/>
                </a:solidFill>
                <a:latin typeface="Arial"/>
                <a:ea typeface="Arial"/>
                <a:cs typeface="Arial"/>
                <a:sym typeface="Arial"/>
              </a:endParaRPr>
            </a:p>
          </p:txBody>
        </p:sp>
        <p:sp>
          <p:nvSpPr>
            <p:cNvPr id="323" name="Google Shape;323;p5"/>
            <p:cNvSpPr txBox="1"/>
            <p:nvPr/>
          </p:nvSpPr>
          <p:spPr>
            <a:xfrm>
              <a:off x="5154246" y="996462"/>
              <a:ext cx="3051909"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sng" cap="none" strike="noStrike">
                  <a:solidFill>
                    <a:schemeClr val="dk1"/>
                  </a:solidFill>
                  <a:latin typeface="Arial"/>
                  <a:ea typeface="Arial"/>
                  <a:cs typeface="Arial"/>
                  <a:sym typeface="Arial"/>
                </a:rPr>
                <a:t>Sample Charter-Advisor Acceptance Follow-up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6"/>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329" name="Google Shape;329;p6"/>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330" name="Google Shape;330;p6"/>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331" name="Google Shape;331;p6"/>
          <p:cNvSpPr txBox="1"/>
          <p:nvPr>
            <p:ph type="title"/>
          </p:nvPr>
        </p:nvSpPr>
        <p:spPr>
          <a:xfrm>
            <a:off x="2157934" y="11470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Alternative Invitation</a:t>
            </a:r>
            <a:endParaRPr sz="3600">
              <a:latin typeface="Arial"/>
              <a:ea typeface="Arial"/>
              <a:cs typeface="Arial"/>
              <a:sym typeface="Arial"/>
            </a:endParaRPr>
          </a:p>
        </p:txBody>
      </p:sp>
      <p:sp>
        <p:nvSpPr>
          <p:cNvPr id="332" name="Google Shape;332;p6"/>
          <p:cNvSpPr txBox="1"/>
          <p:nvPr>
            <p:ph idx="1" type="body"/>
          </p:nvPr>
        </p:nvSpPr>
        <p:spPr>
          <a:xfrm>
            <a:off x="2130912" y="897680"/>
            <a:ext cx="9231850" cy="5357784"/>
          </a:xfrm>
          <a:prstGeom prst="rect">
            <a:avLst/>
          </a:prstGeom>
          <a:noFill/>
          <a:ln>
            <a:noFill/>
          </a:ln>
        </p:spPr>
        <p:txBody>
          <a:bodyPr anchorCtr="0" anchor="t" bIns="45700" lIns="91425" spcFirstLastPara="1" rIns="91425" wrap="square" tIns="45700">
            <a:normAutofit fontScale="32500" lnSpcReduction="20000"/>
          </a:bodyPr>
          <a:lstStyle/>
          <a:p>
            <a:pPr indent="0" lvl="0" marL="0" rtl="0" algn="l">
              <a:lnSpc>
                <a:spcPct val="120000"/>
              </a:lnSpc>
              <a:spcBef>
                <a:spcPts val="0"/>
              </a:spcBef>
              <a:spcAft>
                <a:spcPts val="0"/>
              </a:spcAft>
              <a:buClr>
                <a:schemeClr val="dk1"/>
              </a:buClr>
              <a:buSzPct val="100000"/>
              <a:buNone/>
            </a:pPr>
            <a:r>
              <a:rPr lang="en-US" sz="3500"/>
              <a:t>Hello NAME,</a:t>
            </a:r>
            <a:endParaRPr sz="3500"/>
          </a:p>
          <a:p>
            <a:pPr indent="0" lvl="0" marL="0" rtl="0" algn="l">
              <a:lnSpc>
                <a:spcPct val="120000"/>
              </a:lnSpc>
              <a:spcBef>
                <a:spcPts val="240"/>
              </a:spcBef>
              <a:spcAft>
                <a:spcPts val="0"/>
              </a:spcAft>
              <a:buClr>
                <a:schemeClr val="dk1"/>
              </a:buClr>
              <a:buSzPct val="100000"/>
              <a:buNone/>
            </a:pPr>
            <a:r>
              <a:rPr lang="en-US" sz="3500"/>
              <a:t> </a:t>
            </a:r>
            <a:endParaRPr sz="3500"/>
          </a:p>
          <a:p>
            <a:pPr indent="0" lvl="0" marL="0" rtl="0" algn="l">
              <a:lnSpc>
                <a:spcPct val="120000"/>
              </a:lnSpc>
              <a:spcBef>
                <a:spcPts val="240"/>
              </a:spcBef>
              <a:spcAft>
                <a:spcPts val="0"/>
              </a:spcAft>
              <a:buClr>
                <a:schemeClr val="dk1"/>
              </a:buClr>
              <a:buSzPct val="100000"/>
              <a:buNone/>
            </a:pPr>
            <a:r>
              <a:rPr lang="en-US" sz="3500"/>
              <a:t>I hope this finds you safe and well. We've been collaborating with NAME of COMPANY to help companies predict and manage supply chain risk. With the pandemic, this has become even more critical. Specifically, they have been relying heavily on our extensive prior FDA experiences and combining our FDA data sets with theirs to develop predictive tools for targeting and assessing these risks. They are putting together a working group and I wanted to let you know, since it may be beneficial for you to send a high level person to their first meeting.</a:t>
            </a:r>
            <a:endParaRPr/>
          </a:p>
          <a:p>
            <a:pPr indent="0" lvl="0" marL="0" rtl="0" algn="l">
              <a:lnSpc>
                <a:spcPct val="120000"/>
              </a:lnSpc>
              <a:spcBef>
                <a:spcPts val="240"/>
              </a:spcBef>
              <a:spcAft>
                <a:spcPts val="0"/>
              </a:spcAft>
              <a:buClr>
                <a:schemeClr val="dk1"/>
              </a:buClr>
              <a:buSzPct val="100000"/>
              <a:buNone/>
            </a:pPr>
            <a:r>
              <a:t/>
            </a:r>
            <a:endParaRPr sz="3500"/>
          </a:p>
          <a:p>
            <a:pPr indent="0" lvl="0" marL="0" rtl="0" algn="l">
              <a:lnSpc>
                <a:spcPct val="120000"/>
              </a:lnSpc>
              <a:spcBef>
                <a:spcPts val="240"/>
              </a:spcBef>
              <a:spcAft>
                <a:spcPts val="0"/>
              </a:spcAft>
              <a:buClr>
                <a:schemeClr val="dk1"/>
              </a:buClr>
              <a:buSzPct val="100000"/>
              <a:buNone/>
            </a:pPr>
            <a:r>
              <a:rPr lang="en-US" sz="3500"/>
              <a:t>COMPANY, (read more about them in </a:t>
            </a:r>
            <a:r>
              <a:rPr lang="en-US" sz="3500">
                <a:solidFill>
                  <a:srgbClr val="000000"/>
                </a:solidFill>
              </a:rPr>
              <a:t>the New York Times</a:t>
            </a:r>
            <a:r>
              <a:rPr lang="en-US" sz="3500"/>
              <a:t> (EXAMPLE PRESS), works with food manufacturing companies and the global food and ingredient sourcing industry to better predict, plan and manage for upcoming supply chain disruptions.</a:t>
            </a:r>
            <a:endParaRPr/>
          </a:p>
          <a:p>
            <a:pPr indent="0" lvl="0" marL="0" rtl="0" algn="l">
              <a:lnSpc>
                <a:spcPct val="120000"/>
              </a:lnSpc>
              <a:spcBef>
                <a:spcPts val="240"/>
              </a:spcBef>
              <a:spcAft>
                <a:spcPts val="0"/>
              </a:spcAft>
              <a:buClr>
                <a:schemeClr val="dk1"/>
              </a:buClr>
              <a:buSzPct val="100000"/>
              <a:buNone/>
            </a:pPr>
            <a:r>
              <a:t/>
            </a:r>
            <a:endParaRPr sz="3500"/>
          </a:p>
          <a:p>
            <a:pPr indent="0" lvl="0" marL="0" rtl="0" algn="l">
              <a:lnSpc>
                <a:spcPct val="120000"/>
              </a:lnSpc>
              <a:spcBef>
                <a:spcPts val="240"/>
              </a:spcBef>
              <a:spcAft>
                <a:spcPts val="0"/>
              </a:spcAft>
              <a:buClr>
                <a:schemeClr val="dk1"/>
              </a:buClr>
              <a:buSzPct val="100000"/>
              <a:buNone/>
            </a:pPr>
            <a:r>
              <a:rPr lang="en-US" sz="3500"/>
              <a:t>Building on the urgent need to improve monitoring, scenario planning and managing supply chain disruption risk for the food industry, Mesh is convening a select peer advisory group of risk management and supply chain leaders to:</a:t>
            </a:r>
            <a:endParaRPr/>
          </a:p>
          <a:p>
            <a:pPr indent="0" lvl="0" marL="0" rtl="0" algn="l">
              <a:lnSpc>
                <a:spcPct val="120000"/>
              </a:lnSpc>
              <a:spcBef>
                <a:spcPts val="240"/>
              </a:spcBef>
              <a:spcAft>
                <a:spcPts val="0"/>
              </a:spcAft>
              <a:buClr>
                <a:schemeClr val="dk1"/>
              </a:buClr>
              <a:buSzPct val="100000"/>
              <a:buNone/>
            </a:pPr>
            <a:r>
              <a:t/>
            </a:r>
            <a:endParaRPr sz="3500"/>
          </a:p>
          <a:p>
            <a:pPr indent="0" lvl="0" marL="0" rtl="0" algn="l">
              <a:lnSpc>
                <a:spcPct val="120000"/>
              </a:lnSpc>
              <a:spcBef>
                <a:spcPts val="240"/>
              </a:spcBef>
              <a:spcAft>
                <a:spcPts val="0"/>
              </a:spcAft>
              <a:buClr>
                <a:schemeClr val="dk1"/>
              </a:buClr>
              <a:buSzPct val="100000"/>
              <a:buNone/>
            </a:pPr>
            <a:r>
              <a:rPr lang="en-US" sz="3500"/>
              <a:t>1.    gain further insight and advice into managing emerging supply chain risks caused by COVID-19 using data,</a:t>
            </a:r>
            <a:endParaRPr sz="3500"/>
          </a:p>
          <a:p>
            <a:pPr indent="0" lvl="0" marL="0" rtl="0" algn="l">
              <a:lnSpc>
                <a:spcPct val="120000"/>
              </a:lnSpc>
              <a:spcBef>
                <a:spcPts val="240"/>
              </a:spcBef>
              <a:spcAft>
                <a:spcPts val="0"/>
              </a:spcAft>
              <a:buClr>
                <a:schemeClr val="dk1"/>
              </a:buClr>
              <a:buSzPct val="100000"/>
              <a:buNone/>
            </a:pPr>
            <a:r>
              <a:rPr lang="en-US" sz="3500"/>
              <a:t>2.    guide development of a food safety and supply chain Risk Management and Planning Platform, and</a:t>
            </a:r>
            <a:endParaRPr sz="3500"/>
          </a:p>
          <a:p>
            <a:pPr indent="0" lvl="0" marL="0" rtl="0" algn="l">
              <a:lnSpc>
                <a:spcPct val="120000"/>
              </a:lnSpc>
              <a:spcBef>
                <a:spcPts val="240"/>
              </a:spcBef>
              <a:spcAft>
                <a:spcPts val="0"/>
              </a:spcAft>
              <a:buClr>
                <a:schemeClr val="dk1"/>
              </a:buClr>
              <a:buSzPct val="100000"/>
              <a:buNone/>
            </a:pPr>
            <a:r>
              <a:rPr lang="en-US" sz="3500"/>
              <a:t>3.    if interested in continued participation, receive a complimentary Beta Customer license for 2020.</a:t>
            </a:r>
            <a:endParaRPr/>
          </a:p>
          <a:p>
            <a:pPr indent="0" lvl="0" marL="0" rtl="0" algn="l">
              <a:lnSpc>
                <a:spcPct val="120000"/>
              </a:lnSpc>
              <a:spcBef>
                <a:spcPts val="240"/>
              </a:spcBef>
              <a:spcAft>
                <a:spcPts val="0"/>
              </a:spcAft>
              <a:buClr>
                <a:schemeClr val="dk1"/>
              </a:buClr>
              <a:buSzPct val="100000"/>
              <a:buNone/>
            </a:pPr>
            <a:r>
              <a:t/>
            </a:r>
            <a:endParaRPr sz="3500"/>
          </a:p>
          <a:p>
            <a:pPr indent="0" lvl="0" marL="0" rtl="0" algn="l">
              <a:lnSpc>
                <a:spcPct val="120000"/>
              </a:lnSpc>
              <a:spcBef>
                <a:spcPts val="240"/>
              </a:spcBef>
              <a:spcAft>
                <a:spcPts val="0"/>
              </a:spcAft>
              <a:buClr>
                <a:schemeClr val="dk1"/>
              </a:buClr>
              <a:buSzPct val="100000"/>
              <a:buNone/>
            </a:pPr>
            <a:r>
              <a:rPr lang="en-US" sz="3500"/>
              <a:t>The first meeting is June 10th at 12ET/9PT and they are </a:t>
            </a:r>
            <a:r>
              <a:rPr b="1" lang="en-US" sz="3500"/>
              <a:t>excited about having companies such as [INSERT COMPANY NAMES] participate</a:t>
            </a:r>
            <a:r>
              <a:rPr lang="en-US" sz="3500"/>
              <a:t>. Participation is complimentary but is limited to senior supply chain, risk management or procurement executives (Director and above).</a:t>
            </a:r>
            <a:endParaRPr sz="3500"/>
          </a:p>
          <a:p>
            <a:pPr indent="0" lvl="0" marL="0" rtl="0" algn="l">
              <a:lnSpc>
                <a:spcPct val="120000"/>
              </a:lnSpc>
              <a:spcBef>
                <a:spcPts val="240"/>
              </a:spcBef>
              <a:spcAft>
                <a:spcPts val="0"/>
              </a:spcAft>
              <a:buClr>
                <a:schemeClr val="dk1"/>
              </a:buClr>
              <a:buSzPct val="100000"/>
              <a:buNone/>
            </a:pPr>
            <a:r>
              <a:rPr lang="en-US" sz="3500"/>
              <a:t> </a:t>
            </a:r>
            <a:endParaRPr sz="3500"/>
          </a:p>
          <a:p>
            <a:pPr indent="0" lvl="0" marL="0" rtl="0" algn="l">
              <a:lnSpc>
                <a:spcPct val="120000"/>
              </a:lnSpc>
              <a:spcBef>
                <a:spcPts val="240"/>
              </a:spcBef>
              <a:spcAft>
                <a:spcPts val="0"/>
              </a:spcAft>
              <a:buClr>
                <a:schemeClr val="dk1"/>
              </a:buClr>
              <a:buSzPct val="100000"/>
              <a:buNone/>
            </a:pPr>
            <a:r>
              <a:rPr lang="en-US" sz="3500"/>
              <a:t>If you are interested, please reach out to NAME at EMAIL and cc'ed here. She would set up a quick phone call with you to learn more about your needs and answer any questions you have about COMPANY, how the advisory board will work, etc. This will help you ensure the advisory board is a good use of your time and talents.</a:t>
            </a:r>
            <a:endParaRPr sz="3500"/>
          </a:p>
          <a:p>
            <a:pPr indent="0" lvl="0" marL="0" rtl="0" algn="l">
              <a:lnSpc>
                <a:spcPct val="120000"/>
              </a:lnSpc>
              <a:spcBef>
                <a:spcPts val="240"/>
              </a:spcBef>
              <a:spcAft>
                <a:spcPts val="0"/>
              </a:spcAft>
              <a:buClr>
                <a:schemeClr val="dk1"/>
              </a:buClr>
              <a:buSzPct val="100000"/>
              <a:buNone/>
            </a:pPr>
            <a:r>
              <a:rPr lang="en-US" sz="3500"/>
              <a:t> </a:t>
            </a:r>
            <a:endParaRPr sz="3500"/>
          </a:p>
          <a:p>
            <a:pPr indent="0" lvl="0" marL="0" rtl="0" algn="l">
              <a:lnSpc>
                <a:spcPct val="120000"/>
              </a:lnSpc>
              <a:spcBef>
                <a:spcPts val="240"/>
              </a:spcBef>
              <a:spcAft>
                <a:spcPts val="0"/>
              </a:spcAft>
              <a:buClr>
                <a:schemeClr val="dk1"/>
              </a:buClr>
              <a:buSzPct val="100000"/>
              <a:buNone/>
            </a:pPr>
            <a:r>
              <a:rPr lang="en-US" sz="3500"/>
              <a:t>Sincerely, </a:t>
            </a:r>
            <a:endParaRPr sz="3500"/>
          </a:p>
          <a:p>
            <a:pPr indent="0" lvl="0" marL="0" rtl="0" algn="l">
              <a:lnSpc>
                <a:spcPct val="120000"/>
              </a:lnSpc>
              <a:spcBef>
                <a:spcPts val="240"/>
              </a:spcBef>
              <a:spcAft>
                <a:spcPts val="0"/>
              </a:spcAft>
              <a:buClr>
                <a:schemeClr val="dk1"/>
              </a:buClr>
              <a:buSzPct val="100000"/>
              <a:buNone/>
            </a:pPr>
            <a:r>
              <a:rPr lang="en-US" sz="3500"/>
              <a:t> </a:t>
            </a:r>
            <a:endParaRPr sz="3500"/>
          </a:p>
          <a:p>
            <a:pPr indent="0" lvl="0" marL="0" rtl="0" algn="l">
              <a:lnSpc>
                <a:spcPct val="120000"/>
              </a:lnSpc>
              <a:spcBef>
                <a:spcPts val="240"/>
              </a:spcBef>
              <a:spcAft>
                <a:spcPts val="0"/>
              </a:spcAft>
              <a:buClr>
                <a:schemeClr val="dk1"/>
              </a:buClr>
              <a:buSzPct val="100000"/>
              <a:buNone/>
            </a:pPr>
            <a:r>
              <a:rPr lang="en-US" sz="3500"/>
              <a:t>NAME</a:t>
            </a:r>
            <a:endParaRPr sz="3500"/>
          </a:p>
          <a:p>
            <a:pPr indent="-276860" lvl="0" marL="342900" rtl="0" algn="l">
              <a:lnSpc>
                <a:spcPct val="90000"/>
              </a:lnSpc>
              <a:spcBef>
                <a:spcPts val="208"/>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7"/>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338" name="Google Shape;338;p7"/>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339" name="Google Shape;339;p7"/>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340" name="Google Shape;340;p7"/>
          <p:cNvSpPr txBox="1"/>
          <p:nvPr>
            <p:ph type="title"/>
          </p:nvPr>
        </p:nvSpPr>
        <p:spPr>
          <a:xfrm>
            <a:off x="2157934" y="11470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Sample Positioning</a:t>
            </a:r>
            <a:endParaRPr sz="3600">
              <a:latin typeface="Arial"/>
              <a:ea typeface="Arial"/>
              <a:cs typeface="Arial"/>
              <a:sym typeface="Arial"/>
            </a:endParaRPr>
          </a:p>
        </p:txBody>
      </p:sp>
      <p:grpSp>
        <p:nvGrpSpPr>
          <p:cNvPr id="341" name="Google Shape;341;p7"/>
          <p:cNvGrpSpPr/>
          <p:nvPr/>
        </p:nvGrpSpPr>
        <p:grpSpPr>
          <a:xfrm>
            <a:off x="2157934" y="1062745"/>
            <a:ext cx="8988993" cy="4760053"/>
            <a:chOff x="459941" y="933443"/>
            <a:chExt cx="8183923" cy="4978097"/>
          </a:xfrm>
        </p:grpSpPr>
        <p:sp>
          <p:nvSpPr>
            <p:cNvPr id="342" name="Google Shape;342;p7"/>
            <p:cNvSpPr/>
            <p:nvPr/>
          </p:nvSpPr>
          <p:spPr>
            <a:xfrm>
              <a:off x="459943" y="933443"/>
              <a:ext cx="8183921" cy="2576061"/>
            </a:xfrm>
            <a:prstGeom prst="rect">
              <a:avLst/>
            </a:prstGeom>
            <a:noFill/>
            <a:ln cap="flat" cmpd="sng" w="25400">
              <a:solidFill>
                <a:srgbClr val="E35100"/>
              </a:solidFill>
              <a:prstDash val="solid"/>
              <a:round/>
              <a:headEnd len="sm" w="sm" type="none"/>
              <a:tailEnd len="sm" w="sm" type="none"/>
            </a:ln>
          </p:spPr>
          <p:txBody>
            <a:bodyPr anchorCtr="0" anchor="t" bIns="45700" lIns="91425" spcFirstLastPara="1" rIns="91425" wrap="square" tIns="1828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343" name="Google Shape;343;p7"/>
            <p:cNvSpPr/>
            <p:nvPr/>
          </p:nvSpPr>
          <p:spPr>
            <a:xfrm>
              <a:off x="459941" y="933443"/>
              <a:ext cx="8183921" cy="361078"/>
            </a:xfrm>
            <a:prstGeom prst="rect">
              <a:avLst/>
            </a:prstGeom>
            <a:solidFill>
              <a:schemeClr val="accent2"/>
            </a:solidFill>
            <a:ln cap="flat" cmpd="sng" w="25400">
              <a:solidFill>
                <a:srgbClr val="E351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Goals</a:t>
              </a:r>
              <a:endParaRPr b="0" i="0" sz="1400" u="none" cap="none" strike="noStrike">
                <a:solidFill>
                  <a:srgbClr val="000000"/>
                </a:solidFill>
                <a:latin typeface="Arial"/>
                <a:ea typeface="Arial"/>
                <a:cs typeface="Arial"/>
                <a:sym typeface="Arial"/>
              </a:endParaRPr>
            </a:p>
          </p:txBody>
        </p:sp>
        <p:sp>
          <p:nvSpPr>
            <p:cNvPr id="344" name="Google Shape;344;p7"/>
            <p:cNvSpPr/>
            <p:nvPr/>
          </p:nvSpPr>
          <p:spPr>
            <a:xfrm>
              <a:off x="967950" y="1448664"/>
              <a:ext cx="7585507" cy="192360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33333"/>
                  </a:solidFill>
                  <a:latin typeface="Arial"/>
                  <a:ea typeface="Arial"/>
                  <a:cs typeface="Arial"/>
                  <a:sym typeface="Arial"/>
                </a:rPr>
                <a:t>Peer advice into managing emerging food safety and supply chain risks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800"/>
                </a:spcBef>
                <a:spcAft>
                  <a:spcPts val="0"/>
                </a:spcAft>
                <a:buClr>
                  <a:srgbClr val="000000"/>
                </a:buClr>
                <a:buSzPts val="1600"/>
                <a:buFont typeface="Arial"/>
                <a:buNone/>
              </a:pPr>
              <a:r>
                <a:rPr b="0" i="0" lang="en-US" sz="1600" u="none" cap="none" strike="noStrike">
                  <a:solidFill>
                    <a:srgbClr val="333333"/>
                  </a:solidFill>
                  <a:latin typeface="Arial"/>
                  <a:ea typeface="Arial"/>
                  <a:cs typeface="Arial"/>
                  <a:sym typeface="Arial"/>
                </a:rPr>
                <a:t>Data driven insights into predicting and managing food safety and supply chain risks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800"/>
                </a:spcBef>
                <a:spcAft>
                  <a:spcPts val="0"/>
                </a:spcAft>
                <a:buClr>
                  <a:srgbClr val="000000"/>
                </a:buClr>
                <a:buSzPts val="1600"/>
                <a:buFont typeface="Arial"/>
                <a:buNone/>
              </a:pPr>
              <a:r>
                <a:rPr b="0" i="0" lang="en-US" sz="1600" u="none" cap="none" strike="noStrike">
                  <a:solidFill>
                    <a:srgbClr val="333333"/>
                  </a:solidFill>
                  <a:latin typeface="Arial"/>
                  <a:ea typeface="Arial"/>
                  <a:cs typeface="Arial"/>
                  <a:sym typeface="Arial"/>
                </a:rPr>
                <a:t>Discussions on how to use data to give us the advantage in the future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800"/>
                </a:spcBef>
                <a:spcAft>
                  <a:spcPts val="0"/>
                </a:spcAft>
                <a:buClr>
                  <a:srgbClr val="000000"/>
                </a:buClr>
                <a:buSzPts val="1600"/>
                <a:buFont typeface="Arial"/>
                <a:buNone/>
              </a:pPr>
              <a:r>
                <a:rPr b="0" i="0" lang="en-US" sz="1600" u="none" cap="none" strike="noStrike">
                  <a:solidFill>
                    <a:srgbClr val="333333"/>
                  </a:solidFill>
                  <a:latin typeface="Arial"/>
                  <a:ea typeface="Arial"/>
                  <a:cs typeface="Arial"/>
                  <a:sym typeface="Arial"/>
                </a:rPr>
                <a:t>Guide development of a food safety and supply chain Risk Management and Planning Platform</a:t>
              </a:r>
              <a:endParaRPr b="0" i="0" sz="1400" u="none" cap="none" strike="noStrike">
                <a:solidFill>
                  <a:srgbClr val="000000"/>
                </a:solidFill>
                <a:latin typeface="Arial"/>
                <a:ea typeface="Arial"/>
                <a:cs typeface="Arial"/>
                <a:sym typeface="Arial"/>
              </a:endParaRPr>
            </a:p>
          </p:txBody>
        </p:sp>
        <p:sp>
          <p:nvSpPr>
            <p:cNvPr id="345" name="Google Shape;345;p7"/>
            <p:cNvSpPr/>
            <p:nvPr/>
          </p:nvSpPr>
          <p:spPr>
            <a:xfrm>
              <a:off x="550346" y="1432630"/>
              <a:ext cx="285006" cy="285006"/>
            </a:xfrm>
            <a:prstGeom prst="ellipse">
              <a:avLst/>
            </a:prstGeom>
            <a:solidFill>
              <a:srgbClr val="ED7D3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1</a:t>
              </a:r>
              <a:endParaRPr b="1" i="0" sz="1800" u="none" cap="none" strike="noStrike">
                <a:solidFill>
                  <a:schemeClr val="lt1"/>
                </a:solidFill>
                <a:latin typeface="Arial"/>
                <a:ea typeface="Arial"/>
                <a:cs typeface="Arial"/>
                <a:sym typeface="Arial"/>
              </a:endParaRPr>
            </a:p>
          </p:txBody>
        </p:sp>
        <p:sp>
          <p:nvSpPr>
            <p:cNvPr id="346" name="Google Shape;346;p7"/>
            <p:cNvSpPr/>
            <p:nvPr/>
          </p:nvSpPr>
          <p:spPr>
            <a:xfrm>
              <a:off x="550346" y="1920757"/>
              <a:ext cx="285006" cy="285006"/>
            </a:xfrm>
            <a:prstGeom prst="ellipse">
              <a:avLst/>
            </a:prstGeom>
            <a:solidFill>
              <a:srgbClr val="ED7D3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2</a:t>
              </a:r>
              <a:endParaRPr b="1" i="0" sz="1800" u="none" cap="none" strike="noStrike">
                <a:solidFill>
                  <a:schemeClr val="lt1"/>
                </a:solidFill>
                <a:latin typeface="Arial"/>
                <a:ea typeface="Arial"/>
                <a:cs typeface="Arial"/>
                <a:sym typeface="Arial"/>
              </a:endParaRPr>
            </a:p>
          </p:txBody>
        </p:sp>
        <p:sp>
          <p:nvSpPr>
            <p:cNvPr id="347" name="Google Shape;347;p7"/>
            <p:cNvSpPr/>
            <p:nvPr/>
          </p:nvSpPr>
          <p:spPr>
            <a:xfrm>
              <a:off x="550346" y="2390002"/>
              <a:ext cx="285006" cy="285006"/>
            </a:xfrm>
            <a:prstGeom prst="ellipse">
              <a:avLst/>
            </a:prstGeom>
            <a:solidFill>
              <a:srgbClr val="ED7D3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3</a:t>
              </a:r>
              <a:endParaRPr b="1" i="0" sz="1800" u="none" cap="none" strike="noStrike">
                <a:solidFill>
                  <a:schemeClr val="lt1"/>
                </a:solidFill>
                <a:latin typeface="Arial"/>
                <a:ea typeface="Arial"/>
                <a:cs typeface="Arial"/>
                <a:sym typeface="Arial"/>
              </a:endParaRPr>
            </a:p>
          </p:txBody>
        </p:sp>
        <p:sp>
          <p:nvSpPr>
            <p:cNvPr id="348" name="Google Shape;348;p7"/>
            <p:cNvSpPr/>
            <p:nvPr/>
          </p:nvSpPr>
          <p:spPr>
            <a:xfrm>
              <a:off x="550346" y="2858793"/>
              <a:ext cx="285006" cy="285006"/>
            </a:xfrm>
            <a:prstGeom prst="ellipse">
              <a:avLst/>
            </a:prstGeom>
            <a:solidFill>
              <a:srgbClr val="ED7D3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4</a:t>
              </a:r>
              <a:endParaRPr b="1" i="0" sz="1800" u="none" cap="none" strike="noStrike">
                <a:solidFill>
                  <a:schemeClr val="lt1"/>
                </a:solidFill>
                <a:latin typeface="Arial"/>
                <a:ea typeface="Arial"/>
                <a:cs typeface="Arial"/>
                <a:sym typeface="Arial"/>
              </a:endParaRPr>
            </a:p>
          </p:txBody>
        </p:sp>
        <p:sp>
          <p:nvSpPr>
            <p:cNvPr id="349" name="Google Shape;349;p7"/>
            <p:cNvSpPr/>
            <p:nvPr/>
          </p:nvSpPr>
          <p:spPr>
            <a:xfrm>
              <a:off x="459941" y="3618056"/>
              <a:ext cx="8183921" cy="2293484"/>
            </a:xfrm>
            <a:prstGeom prst="rect">
              <a:avLst/>
            </a:prstGeom>
            <a:noFill/>
            <a:ln cap="flat" cmpd="sng" w="25400">
              <a:solidFill>
                <a:srgbClr val="3D197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chemeClr val="dk1"/>
                </a:solidFill>
                <a:latin typeface="Arial"/>
                <a:ea typeface="Arial"/>
                <a:cs typeface="Arial"/>
                <a:sym typeface="Arial"/>
              </a:endParaRPr>
            </a:p>
          </p:txBody>
        </p:sp>
        <p:grpSp>
          <p:nvGrpSpPr>
            <p:cNvPr id="350" name="Google Shape;350;p7"/>
            <p:cNvGrpSpPr/>
            <p:nvPr/>
          </p:nvGrpSpPr>
          <p:grpSpPr>
            <a:xfrm>
              <a:off x="480704" y="3279346"/>
              <a:ext cx="8072755" cy="2083263"/>
              <a:chOff x="480704" y="3279346"/>
              <a:chExt cx="8072755" cy="2083263"/>
            </a:xfrm>
          </p:grpSpPr>
          <p:sp>
            <p:nvSpPr>
              <p:cNvPr id="351" name="Google Shape;351;p7"/>
              <p:cNvSpPr/>
              <p:nvPr/>
            </p:nvSpPr>
            <p:spPr>
              <a:xfrm>
                <a:off x="480704" y="3279346"/>
                <a:ext cx="417604" cy="618695"/>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800"/>
                  <a:buFont typeface="Arial"/>
                  <a:buNone/>
                </a:pPr>
                <a:r>
                  <a:rPr b="0" i="0" lang="en-US" sz="13800" u="none" cap="none" strike="noStrike">
                    <a:solidFill>
                      <a:srgbClr val="3D197D"/>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52" name="Google Shape;352;p7"/>
              <p:cNvSpPr/>
              <p:nvPr/>
            </p:nvSpPr>
            <p:spPr>
              <a:xfrm>
                <a:off x="1040601" y="3885281"/>
                <a:ext cx="7512858" cy="147732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The pandemic has laid bear a vulnerability our organizations individually and collectively face.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This group </a:t>
                </a:r>
                <a:r>
                  <a:rPr b="1" i="0" lang="en-US" sz="1600" u="none" cap="none" strike="noStrike">
                    <a:solidFill>
                      <a:schemeClr val="dk1"/>
                    </a:solidFill>
                    <a:latin typeface="Arial"/>
                    <a:ea typeface="Arial"/>
                    <a:cs typeface="Arial"/>
                    <a:sym typeface="Arial"/>
                  </a:rPr>
                  <a:t>– </a:t>
                </a:r>
                <a:r>
                  <a:rPr b="0" i="0" lang="en-US" sz="1600" u="none" cap="none" strike="noStrike">
                    <a:solidFill>
                      <a:schemeClr val="dk1"/>
                    </a:solidFill>
                    <a:latin typeface="Arial"/>
                    <a:ea typeface="Arial"/>
                    <a:cs typeface="Arial"/>
                    <a:sym typeface="Arial"/>
                  </a:rPr>
                  <a:t>with over 200 years of supply chain and food safety experience and supported by an insightful data asset– has come together to address this challenge.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We eagerly look forward to where we will take this solution.</a:t>
                </a:r>
                <a:endParaRPr b="0" i="0" sz="1600" u="none" cap="none" strike="noStrike">
                  <a:solidFill>
                    <a:srgbClr val="000000"/>
                  </a:solidFill>
                  <a:latin typeface="Arial"/>
                  <a:ea typeface="Arial"/>
                  <a:cs typeface="Arial"/>
                  <a:sym typeface="Arial"/>
                </a:endParaRPr>
              </a:p>
            </p:txBody>
          </p:sp>
          <p:sp>
            <p:nvSpPr>
              <p:cNvPr id="353" name="Google Shape;353;p7"/>
              <p:cNvSpPr/>
              <p:nvPr/>
            </p:nvSpPr>
            <p:spPr>
              <a:xfrm>
                <a:off x="5652590" y="4575957"/>
                <a:ext cx="417604" cy="618695"/>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800"/>
                  <a:buFont typeface="Arial"/>
                  <a:buNone/>
                </a:pPr>
                <a:r>
                  <a:rPr b="0" i="0" lang="en-US" sz="13800" u="none" cap="none" strike="noStrike">
                    <a:solidFill>
                      <a:srgbClr val="3D197D"/>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8"/>
          <p:cNvSpPr/>
          <p:nvPr/>
        </p:nvSpPr>
        <p:spPr>
          <a:xfrm>
            <a:off x="3651947" y="6561573"/>
            <a:ext cx="7494980" cy="0"/>
          </a:xfrm>
          <a:custGeom>
            <a:rect b="b" l="l" r="r" t="t"/>
            <a:pathLst>
              <a:path extrusionOk="0" h="120000" w="12337415">
                <a:moveTo>
                  <a:pt x="0" y="0"/>
                </a:moveTo>
                <a:lnTo>
                  <a:pt x="12337153" y="0"/>
                </a:lnTo>
              </a:path>
            </a:pathLst>
          </a:custGeom>
          <a:noFill/>
          <a:ln cap="flat" cmpd="sng" w="10450">
            <a:solidFill>
              <a:srgbClr val="B3C6DC"/>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662"/>
              <a:buFont typeface="Arial"/>
              <a:buNone/>
            </a:pPr>
            <a:r>
              <a:t/>
            </a:r>
            <a:endParaRPr b="0" i="0" sz="662" u="none" cap="none" strike="noStrike">
              <a:solidFill>
                <a:schemeClr val="dk1"/>
              </a:solidFill>
              <a:latin typeface="Arial"/>
              <a:ea typeface="Arial"/>
              <a:cs typeface="Arial"/>
              <a:sym typeface="Arial"/>
            </a:endParaRPr>
          </a:p>
        </p:txBody>
      </p:sp>
      <p:sp>
        <p:nvSpPr>
          <p:cNvPr id="359" name="Google Shape;359;p8"/>
          <p:cNvSpPr txBox="1"/>
          <p:nvPr>
            <p:ph idx="12" type="sldNum"/>
          </p:nvPr>
        </p:nvSpPr>
        <p:spPr>
          <a:xfrm>
            <a:off x="11133653" y="6311864"/>
            <a:ext cx="731400" cy="348900"/>
          </a:xfrm>
          <a:prstGeom prst="rect">
            <a:avLst/>
          </a:prstGeom>
          <a:noFill/>
          <a:ln>
            <a:noFill/>
          </a:ln>
        </p:spPr>
        <p:txBody>
          <a:bodyPr anchorCtr="0" anchor="ctr" bIns="0" lIns="0" spcFirstLastPara="1" rIns="0" wrap="square" tIns="0">
            <a:noAutofit/>
          </a:bodyPr>
          <a:lstStyle/>
          <a:p>
            <a:pPr indent="0" lvl="0" marL="7701" rtl="0" algn="r">
              <a:lnSpc>
                <a:spcPct val="119250"/>
              </a:lnSpc>
              <a:spcBef>
                <a:spcPts val="0"/>
              </a:spcBef>
              <a:spcAft>
                <a:spcPts val="0"/>
              </a:spcAft>
              <a:buSzPts val="2400"/>
              <a:buNone/>
            </a:pPr>
            <a:fld id="{00000000-1234-1234-1234-123412341234}" type="slidenum">
              <a:rPr lang="en-US">
                <a:solidFill>
                  <a:srgbClr val="F6921E"/>
                </a:solidFill>
              </a:rPr>
              <a:t>‹#›</a:t>
            </a:fld>
            <a:endParaRPr/>
          </a:p>
        </p:txBody>
      </p:sp>
      <p:sp>
        <p:nvSpPr>
          <p:cNvPr id="360" name="Google Shape;360;p8"/>
          <p:cNvSpPr txBox="1"/>
          <p:nvPr/>
        </p:nvSpPr>
        <p:spPr>
          <a:xfrm>
            <a:off x="7239001" y="6358944"/>
            <a:ext cx="3895200" cy="140400"/>
          </a:xfrm>
          <a:prstGeom prst="rect">
            <a:avLst/>
          </a:prstGeom>
          <a:noFill/>
          <a:ln>
            <a:noFill/>
          </a:ln>
        </p:spPr>
        <p:txBody>
          <a:bodyPr anchorCtr="0" anchor="t" bIns="0" lIns="0" spcFirstLastPara="1" rIns="0" wrap="square" tIns="1925">
            <a:noAutofit/>
          </a:bodyPr>
          <a:lstStyle/>
          <a:p>
            <a:pPr indent="0" lvl="0" marL="7701" marR="0" rtl="0" algn="r">
              <a:lnSpc>
                <a:spcPct val="100000"/>
              </a:lnSpc>
              <a:spcBef>
                <a:spcPts val="0"/>
              </a:spcBef>
              <a:spcAft>
                <a:spcPts val="0"/>
              </a:spcAft>
              <a:buClr>
                <a:srgbClr val="000000"/>
              </a:buClr>
              <a:buSzPts val="900"/>
              <a:buFont typeface="Arial"/>
              <a:buNone/>
            </a:pPr>
            <a:r>
              <a:rPr b="0" i="0" lang="en-US" sz="900" u="none" cap="none" strike="noStrike">
                <a:solidFill>
                  <a:srgbClr val="8796A4"/>
                </a:solidFill>
                <a:latin typeface="Arial"/>
                <a:ea typeface="Arial"/>
                <a:cs typeface="Arial"/>
                <a:sym typeface="Arial"/>
              </a:rPr>
              <a:t>©2021 Vecteris – FOR INTERNAL USE ONLY – DO NOT DISTRIBUTE</a:t>
            </a:r>
            <a:endParaRPr b="0" i="0" sz="900" u="none" cap="none" strike="noStrike">
              <a:solidFill>
                <a:schemeClr val="dk1"/>
              </a:solidFill>
              <a:latin typeface="Arial"/>
              <a:ea typeface="Arial"/>
              <a:cs typeface="Arial"/>
              <a:sym typeface="Arial"/>
            </a:endParaRPr>
          </a:p>
        </p:txBody>
      </p:sp>
      <p:sp>
        <p:nvSpPr>
          <p:cNvPr id="361" name="Google Shape;361;p8"/>
          <p:cNvSpPr txBox="1"/>
          <p:nvPr>
            <p:ph type="title"/>
          </p:nvPr>
        </p:nvSpPr>
        <p:spPr>
          <a:xfrm>
            <a:off x="2157934" y="114705"/>
            <a:ext cx="10034066" cy="618600"/>
          </a:xfrm>
          <a:prstGeom prst="rect">
            <a:avLst/>
          </a:prstGeom>
          <a:noFill/>
          <a:ln>
            <a:noFill/>
          </a:ln>
        </p:spPr>
        <p:txBody>
          <a:bodyPr anchorCtr="0" anchor="ctr" bIns="0" lIns="0" spcFirstLastPara="1" rIns="0" wrap="square" tIns="9225">
            <a:noAutofit/>
          </a:bodyPr>
          <a:lstStyle/>
          <a:p>
            <a:pPr indent="0" lvl="0" marL="7701" rtl="0" algn="l">
              <a:lnSpc>
                <a:spcPct val="90000"/>
              </a:lnSpc>
              <a:spcBef>
                <a:spcPts val="0"/>
              </a:spcBef>
              <a:spcAft>
                <a:spcPts val="0"/>
              </a:spcAft>
              <a:buClr>
                <a:srgbClr val="00527B"/>
              </a:buClr>
              <a:buSzPts val="4400"/>
              <a:buFont typeface="Arial"/>
              <a:buNone/>
            </a:pPr>
            <a:r>
              <a:rPr lang="en-US" sz="3600">
                <a:latin typeface="Arial"/>
                <a:ea typeface="Arial"/>
                <a:cs typeface="Arial"/>
                <a:sym typeface="Arial"/>
              </a:rPr>
              <a:t>Benefits for Your Organization</a:t>
            </a:r>
            <a:endParaRPr sz="3600">
              <a:latin typeface="Arial"/>
              <a:ea typeface="Arial"/>
              <a:cs typeface="Arial"/>
              <a:sym typeface="Arial"/>
            </a:endParaRPr>
          </a:p>
        </p:txBody>
      </p:sp>
      <p:sp>
        <p:nvSpPr>
          <p:cNvPr id="362" name="Google Shape;362;p8"/>
          <p:cNvSpPr txBox="1"/>
          <p:nvPr/>
        </p:nvSpPr>
        <p:spPr>
          <a:xfrm>
            <a:off x="2157934" y="1420082"/>
            <a:ext cx="8661932" cy="3323987"/>
          </a:xfrm>
          <a:prstGeom prst="rect">
            <a:avLst/>
          </a:prstGeom>
          <a:noFill/>
          <a:ln>
            <a:noFill/>
          </a:ln>
        </p:spPr>
        <p:txBody>
          <a:bodyPr anchorCtr="0" anchor="t" bIns="0" lIns="0" spcFirstLastPara="1" rIns="0" wrap="square" tIns="0">
            <a:spAutoFit/>
          </a:bodyPr>
          <a:lstStyle/>
          <a:p>
            <a:pPr indent="-284163" lvl="0" marL="284163" marR="0" rtl="0" algn="l">
              <a:lnSpc>
                <a:spcPct val="100000"/>
              </a:lnSpc>
              <a:spcBef>
                <a:spcPts val="0"/>
              </a:spcBef>
              <a:spcAft>
                <a:spcPts val="0"/>
              </a:spcAft>
              <a:buClr>
                <a:schemeClr val="dk1"/>
              </a:buClr>
              <a:buSzPts val="2600"/>
              <a:buFont typeface="Arial"/>
              <a:buChar char="•"/>
            </a:pPr>
            <a:r>
              <a:rPr b="1" i="0" lang="en-US" sz="2600" u="none" cap="none" strike="noStrike">
                <a:solidFill>
                  <a:schemeClr val="accent2"/>
                </a:solidFill>
                <a:latin typeface="Arial"/>
                <a:ea typeface="Arial"/>
                <a:cs typeface="Arial"/>
                <a:sym typeface="Arial"/>
              </a:rPr>
              <a:t>Exchange and discuss </a:t>
            </a:r>
            <a:r>
              <a:rPr b="0" i="0" lang="en-US" sz="2400" u="none" cap="none" strike="noStrike">
                <a:solidFill>
                  <a:schemeClr val="dk1"/>
                </a:solidFill>
                <a:latin typeface="Arial"/>
                <a:ea typeface="Arial"/>
                <a:cs typeface="Arial"/>
                <a:sym typeface="Arial"/>
              </a:rPr>
              <a:t>ideas with innovative peers</a:t>
            </a:r>
            <a:endParaRPr b="0" i="0" sz="1400" u="none" cap="none" strike="noStrike">
              <a:solidFill>
                <a:srgbClr val="000000"/>
              </a:solidFill>
              <a:latin typeface="Arial"/>
              <a:ea typeface="Arial"/>
              <a:cs typeface="Arial"/>
              <a:sym typeface="Arial"/>
            </a:endParaRPr>
          </a:p>
          <a:p>
            <a:pPr indent="-284163" lvl="0" marL="284163" marR="0" rtl="0" algn="l">
              <a:lnSpc>
                <a:spcPct val="100000"/>
              </a:lnSpc>
              <a:spcBef>
                <a:spcPts val="1800"/>
              </a:spcBef>
              <a:spcAft>
                <a:spcPts val="0"/>
              </a:spcAft>
              <a:buClr>
                <a:schemeClr val="dk1"/>
              </a:buClr>
              <a:buSzPts val="2600"/>
              <a:buFont typeface="Arial"/>
              <a:buChar char="•"/>
            </a:pPr>
            <a:r>
              <a:rPr b="1" i="0" lang="en-US" sz="2600" u="none" cap="none" strike="noStrike">
                <a:solidFill>
                  <a:srgbClr val="ED7D31"/>
                </a:solidFill>
                <a:latin typeface="Arial"/>
                <a:ea typeface="Arial"/>
                <a:cs typeface="Arial"/>
                <a:sym typeface="Arial"/>
              </a:rPr>
              <a:t>Shape</a:t>
            </a:r>
            <a:r>
              <a:rPr b="1" i="0" lang="en-US" sz="2600" u="none" cap="none" strike="noStrike">
                <a:solidFill>
                  <a:srgbClr val="E35100"/>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an innovative solution to our industry’s most </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critical challenge</a:t>
            </a:r>
            <a:endParaRPr b="0" i="0" sz="1400" u="none" cap="none" strike="noStrike">
              <a:solidFill>
                <a:srgbClr val="000000"/>
              </a:solidFill>
              <a:latin typeface="Arial"/>
              <a:ea typeface="Arial"/>
              <a:cs typeface="Arial"/>
              <a:sym typeface="Arial"/>
            </a:endParaRPr>
          </a:p>
          <a:p>
            <a:pPr indent="-284163" lvl="0" marL="284163" marR="0" rtl="0" algn="l">
              <a:lnSpc>
                <a:spcPct val="100000"/>
              </a:lnSpc>
              <a:spcBef>
                <a:spcPts val="1800"/>
              </a:spcBef>
              <a:spcAft>
                <a:spcPts val="0"/>
              </a:spcAft>
              <a:buClr>
                <a:schemeClr val="dk1"/>
              </a:buClr>
              <a:buSzPts val="2600"/>
              <a:buFont typeface="Arial"/>
              <a:buChar char="•"/>
            </a:pPr>
            <a:r>
              <a:rPr b="1" i="0" lang="en-US" sz="2600" u="none" cap="none" strike="noStrike">
                <a:solidFill>
                  <a:srgbClr val="ED7D31"/>
                </a:solidFill>
                <a:latin typeface="Arial"/>
                <a:ea typeface="Arial"/>
                <a:cs typeface="Arial"/>
                <a:sym typeface="Arial"/>
              </a:rPr>
              <a:t>Early access </a:t>
            </a:r>
            <a:r>
              <a:rPr b="0" i="0" lang="en-US" sz="2400" u="none" cap="none" strike="noStrike">
                <a:solidFill>
                  <a:schemeClr val="dk1"/>
                </a:solidFill>
                <a:latin typeface="Arial"/>
                <a:ea typeface="Arial"/>
                <a:cs typeface="Arial"/>
                <a:sym typeface="Arial"/>
              </a:rPr>
              <a:t>to cutting-edge predictive analytics insights </a:t>
            </a:r>
            <a:endParaRPr b="0" i="0" sz="1400" u="none" cap="none" strike="noStrike">
              <a:solidFill>
                <a:srgbClr val="000000"/>
              </a:solidFill>
              <a:latin typeface="Arial"/>
              <a:ea typeface="Arial"/>
              <a:cs typeface="Arial"/>
              <a:sym typeface="Arial"/>
            </a:endParaRPr>
          </a:p>
          <a:p>
            <a:pPr indent="-284163" lvl="0" marL="284163" marR="0" rtl="0" algn="l">
              <a:lnSpc>
                <a:spcPct val="100000"/>
              </a:lnSpc>
              <a:spcBef>
                <a:spcPts val="1800"/>
              </a:spcBef>
              <a:spcAft>
                <a:spcPts val="0"/>
              </a:spcAft>
              <a:buClr>
                <a:schemeClr val="dk1"/>
              </a:buClr>
              <a:buSzPts val="2600"/>
              <a:buFont typeface="Arial"/>
              <a:buChar char="•"/>
            </a:pPr>
            <a:r>
              <a:rPr b="1" i="0" lang="en-US" sz="2600" u="none" cap="none" strike="noStrike">
                <a:solidFill>
                  <a:srgbClr val="ED7D31"/>
                </a:solidFill>
                <a:latin typeface="Arial"/>
                <a:ea typeface="Arial"/>
                <a:cs typeface="Arial"/>
                <a:sym typeface="Arial"/>
              </a:rPr>
              <a:t>Collaborate in designing</a:t>
            </a:r>
            <a:r>
              <a:rPr b="1" i="0" lang="en-US" sz="2800" u="none" cap="none" strike="noStrike">
                <a:solidFill>
                  <a:srgbClr val="ED7D31"/>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what best meet your needs</a:t>
            </a:r>
            <a:endParaRPr b="0" i="0" sz="1400" u="none" cap="none" strike="noStrike">
              <a:solidFill>
                <a:srgbClr val="000000"/>
              </a:solidFill>
              <a:latin typeface="Arial"/>
              <a:ea typeface="Arial"/>
              <a:cs typeface="Arial"/>
              <a:sym typeface="Arial"/>
            </a:endParaRPr>
          </a:p>
          <a:p>
            <a:pPr indent="-284163" lvl="0" marL="284163" marR="0" rtl="0" algn="l">
              <a:lnSpc>
                <a:spcPct val="100000"/>
              </a:lnSpc>
              <a:spcBef>
                <a:spcPts val="1800"/>
              </a:spcBef>
              <a:spcAft>
                <a:spcPts val="0"/>
              </a:spcAft>
              <a:buClr>
                <a:schemeClr val="dk1"/>
              </a:buClr>
              <a:buSzPts val="2600"/>
              <a:buFont typeface="Arial"/>
              <a:buChar char="•"/>
            </a:pPr>
            <a:r>
              <a:rPr b="1" i="0" lang="en-US" sz="2600" u="none" cap="none" strike="noStrike">
                <a:solidFill>
                  <a:srgbClr val="ED7D31"/>
                </a:solidFill>
                <a:latin typeface="Arial"/>
                <a:ea typeface="Arial"/>
                <a:cs typeface="Arial"/>
                <a:sym typeface="Arial"/>
              </a:rPr>
              <a:t>Complimentary</a:t>
            </a:r>
            <a:r>
              <a:rPr b="0" i="0" lang="en-US" sz="2400" u="none" cap="none" strike="noStrike">
                <a:solidFill>
                  <a:schemeClr val="dk1"/>
                </a:solidFill>
                <a:latin typeface="Arial"/>
                <a:ea typeface="Arial"/>
                <a:cs typeface="Arial"/>
                <a:sym typeface="Arial"/>
              </a:rPr>
              <a:t> Beta Customer licenses for 2020</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2020-10-22T15:15:22Z</dcterms:created>
  <dc:creator>Samuel Michel</dc:creator>
</cp:coreProperties>
</file>