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7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ExtraBold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2ABF4F-640F-4651-BC80-7E93BC064600}">
  <a:tblStyle styleId="{0A2ABF4F-640F-4651-BC80-7E93BC06460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Roboto-bold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ExtraBold-bold.fntdata"/><Relationship Id="rId16" Type="http://schemas.openxmlformats.org/officeDocument/2006/relationships/font" Target="fonts/Montserrat-boldItalic.fntdata"/><Relationship Id="rId18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19e78c47dc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g219e78c47dc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219e78c47dc_0_6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g219e78c47dc_0_6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" name="Google Shape;166;p16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7" name="Google Shape;167;p16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8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3" name="Google Shape;223;p2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6" name="Google Shape;226;p2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2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2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p2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p2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2" name="Google Shape;232;p2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3" name="Google Shape;233;p2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p2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5" name="Google Shape;255;p2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3" name="Google Shape;263;p2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p2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2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8" name="Google Shape;288;p26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9" name="Google Shape;289;p2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p2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2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p2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p27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27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27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p28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20" name="Google Shape;320;p2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2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p2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p2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p2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29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p29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p29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29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9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29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29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29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29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p30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p3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p3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7" name="Google Shape;357;p3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6" name="Google Shape;366;p31"/>
          <p:cNvCxnSpPr>
            <a:stCxn id="367" idx="5"/>
            <a:endCxn id="36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1"/>
          <p:cNvCxnSpPr>
            <a:stCxn id="370" idx="3"/>
            <a:endCxn id="36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3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1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31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1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1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31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1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3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1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4" name="Google Shape;394;p3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7" name="Google Shape;397;p3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p3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3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2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3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33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3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33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3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33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3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3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3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4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41" name="Google Shape;441;p3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3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3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3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3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3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3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3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3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3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3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5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3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p3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3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36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36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36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36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3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36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36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36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36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36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3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3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3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3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3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3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37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3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37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4" name="Google Shape;524;p3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3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3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3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3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3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3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3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p38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38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3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38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38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3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38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3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38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4" name="Google Shape;554;p3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555" name="Google Shape;555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558" name="Google Shape;558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561" name="Google Shape;561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564" name="Google Shape;564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567" name="Google Shape;567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570" name="Google Shape;570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573" name="Google Shape;573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3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3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3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3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3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3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3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4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4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4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40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40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p41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1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1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1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1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1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6" name="Google Shape;6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42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2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43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43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0" name="Google Shape;640;p43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1" name="Google Shape;641;p43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2" name="Google Shape;642;p43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3" name="Google Shape;643;p43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4" name="Google Shape;644;p43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43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p43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43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43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43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43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3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43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43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43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8" name="Google Shape;6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0" name="Google Shape;660;p44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5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6" name="Google Shape;6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45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45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45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45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45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45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45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45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45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7" name="Google Shape;677;p45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45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86" name="Google Shape;686;p46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6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9" name="Google Shape;689;p46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46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46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46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46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46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46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46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46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46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46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46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1" name="Google Shape;701;p46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46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46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6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47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4" name="Google Shape;7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48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8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48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48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48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8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48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6" name="Google Shape;726;p48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7" name="Google Shape;727;p48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8" name="Google Shape;728;p48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9" name="Google Shape;729;p48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48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1" name="Google Shape;731;p48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p48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48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48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48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9" name="Google Shape;7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49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9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9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49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49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0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50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p50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2" name="Google Shape;752;p50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3" name="Google Shape;753;p50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4" name="Google Shape;75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5" name="Google Shape;7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0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7" name="Google Shape;757;p50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p50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0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0" name="Google Shape;760;p50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50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2" name="Google Shape;762;p50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3" name="Google Shape;763;p50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381000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81000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810000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615823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15823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7" name="Google Shape;7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9" name="Google Shape;769;p51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2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2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5" name="Google Shape;775;p52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6" name="Google Shape;776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7" name="Google Shape;7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52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52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1" name="Google Shape;781;p52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2" name="Google Shape;782;p52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3" name="Google Shape;783;p52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52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3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3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1" name="Google Shape;791;p53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p53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53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53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53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53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0" name="Google Shape;800;p53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53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53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53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p53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4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5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12" name="Google Shape;812;p5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5" name="Google Shape;815;p54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4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8" name="Google Shape;818;p54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54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5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5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29" name="Google Shape;829;p5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55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55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34" name="Google Shape;834;p55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55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5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5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45" name="Google Shape;845;p5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56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56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9" name="Google Shape;849;p5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5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5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7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7" name="Google Shape;867;p57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868" name="Google Shape;868;p5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7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4" name="Google Shape;874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58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8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79" name="Google Shape;879;p58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58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58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58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58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58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58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58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7" name="Google Shape;887;p58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8" name="Google Shape;888;p58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58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4" name="Google Shape;89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59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9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7" name="Google Shape;897;p59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59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0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2" name="Google Shape;9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4" name="Google Shape;904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60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0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0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0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60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60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" type="body"/>
          </p:nvPr>
        </p:nvSpPr>
        <p:spPr>
          <a:xfrm>
            <a:off x="62996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62996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629963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297819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5" type="body"/>
          </p:nvPr>
        </p:nvSpPr>
        <p:spPr>
          <a:xfrm>
            <a:off x="297819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1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1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1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1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1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1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61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61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1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61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61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61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61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p61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1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1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1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61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62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2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2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2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2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2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62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62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2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2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62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62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62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62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62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62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p62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62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62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p62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p62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2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2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62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62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62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2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2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2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2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62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62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62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62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8" name="Google Shape;978;p62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9" name="Google Shape;979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3" name="Google Shape;98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4" name="Google Shape;984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3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63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3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63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1" name="Google Shape;991;p63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2" name="Google Shape;992;p63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3" name="Google Shape;993;p63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4" name="Google Shape;994;p63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5" name="Google Shape;995;p63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6" name="Google Shape;996;p63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7" name="Google Shape;997;p63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8" name="Google Shape;998;p63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63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63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63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5" name="Google Shape;1005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4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64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64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64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4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64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4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6" name="Google Shape;1016;p64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p64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64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64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0" name="Google Shape;1020;p64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p64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64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3" name="Google Shape;1023;p64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7" name="Google Shape;1027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8" name="Google Shape;1028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65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5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65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65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4" name="Google Shape;1034;p65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5" name="Google Shape;1035;p65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6" name="Google Shape;1036;p65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7" name="Google Shape;1037;p65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8" name="Google Shape;1038;p65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9" name="Google Shape;1039;p65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65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6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6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6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6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6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6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66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66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66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66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66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6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66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2" name="Google Shape;1062;p6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66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66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66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66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66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66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9" name="Google Shape;1069;p66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0" name="Google Shape;1070;p66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5" name="Google Shape;1075;p6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6" name="Google Shape;1076;p67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7" name="Google Shape;1077;p67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8" name="Google Shape;1078;p67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67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67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67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67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67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67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67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6" name="Google Shape;1086;p67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7" name="Google Shape;1087;p67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8" name="Google Shape;1088;p67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9" name="Google Shape;1089;p67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0" name="Google Shape;1090;p67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1" name="Google Shape;1091;p67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2" name="Google Shape;1092;p67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3" name="Google Shape;1093;p67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68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7" name="Google Shape;1097;p6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68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68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8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8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4" name="Google Shape;1104;p68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5" name="Google Shape;1105;p68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9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0" name="Google Shape;1120;p6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0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0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70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35" name="Google Shape;1135;p7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70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71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59" name="Google Shape;1159;p7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72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72" name="Google Shape;1172;p72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72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3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5" name="Google Shape;1185;p73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73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73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7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90" name="Google Shape;1190;p7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74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199" name="Google Shape;11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4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4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4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74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5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5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5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5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5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5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5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5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5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5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5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75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75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75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75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5" name="Google Shape;1225;p75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6" name="Google Shape;12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76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2" name="Google Shape;12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7" name="Google Shape;123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38" name="Google Shape;1238;p78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39" name="Google Shape;1239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8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42" name="Google Shape;1242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8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45" name="Google Shape;1245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8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48" name="Google Shape;1248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78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51" name="Google Shape;1251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78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54" name="Google Shape;1254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8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78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78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78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0" name="Google Shape;1260;p78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78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p78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3" name="Google Shape;1263;p78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4" name="Google Shape;1264;p78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5" name="Google Shape;1265;p78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6" name="Google Shape;1266;p78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7" name="Google Shape;1267;p78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73" name="Google Shape;1273;p79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274" name="Google Shape;1274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79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277" name="Google Shape;1277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9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280" name="Google Shape;1280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79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283" name="Google Shape;1283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9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286" name="Google Shape;1286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7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289" name="Google Shape;1289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79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292" name="Google Shape;1292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79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7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p79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79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79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79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79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79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3" name="Google Shape;1303;p79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6" name="Google Shape;1306;p79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08" name="Google Shape;1308;p79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09" name="Google Shape;1309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79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79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9_Заголовок раздела">
    <p:bg>
      <p:bgPr>
        <a:solidFill>
          <a:schemeClr val="lt1"/>
        </a:soli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0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5" name="Google Shape;131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054" y="95014"/>
            <a:ext cx="791504" cy="263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80"/>
          <p:cNvSpPr txBox="1"/>
          <p:nvPr>
            <p:ph idx="12" type="sldNum"/>
          </p:nvPr>
        </p:nvSpPr>
        <p:spPr>
          <a:xfrm>
            <a:off x="8688896" y="4754906"/>
            <a:ext cx="3918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14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7" name="Google Shape;1317;p80"/>
          <p:cNvSpPr txBox="1"/>
          <p:nvPr>
            <p:ph type="title"/>
          </p:nvPr>
        </p:nvSpPr>
        <p:spPr>
          <a:xfrm>
            <a:off x="359546" y="232784"/>
            <a:ext cx="780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 sz="21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01" name="Google Shape;101;p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81"/>
          <p:cNvSpPr txBox="1"/>
          <p:nvPr>
            <p:ph type="title"/>
          </p:nvPr>
        </p:nvSpPr>
        <p:spPr>
          <a:xfrm>
            <a:off x="306002" y="224025"/>
            <a:ext cx="7002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</a:pPr>
            <a:r>
              <a:rPr b="0" lang="en" sz="2600"/>
              <a:t>Example: </a:t>
            </a:r>
            <a:r>
              <a:rPr lang="en" sz="2600"/>
              <a:t>Governance Council Charter</a:t>
            </a:r>
            <a:endParaRPr sz="2600"/>
          </a:p>
        </p:txBody>
      </p:sp>
      <p:graphicFrame>
        <p:nvGraphicFramePr>
          <p:cNvPr id="1323" name="Google Shape;1323;p81"/>
          <p:cNvGraphicFramePr/>
          <p:nvPr/>
        </p:nvGraphicFramePr>
        <p:xfrm>
          <a:off x="343003" y="746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{0A2ABF4F-640F-4651-BC80-7E93BC064600}</a:tableStyleId>
              </a:tblPr>
              <a:tblGrid>
                <a:gridCol w="2811500"/>
                <a:gridCol w="2221025"/>
                <a:gridCol w="489800"/>
                <a:gridCol w="2935675"/>
              </a:tblGrid>
              <a:tr h="2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RACI and Attendees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Procedures / Processes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</a:tr>
              <a:tr h="1370325">
                <a:tc>
                  <a:txBody>
                    <a:bodyPr/>
                    <a:lstStyle/>
                    <a:p>
                      <a:pPr indent="-127000" lvl="0" marL="127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Ensure a portfolio view of shared and productized services launched and in development within the 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company’s 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environment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27000" lvl="0" marL="127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Evaluate and approve products that align to goals and targets agreed upon by the council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2700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Ensure prioritization of product initiatives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27000" lvl="0" marL="127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Ensure transparent communication and financial measures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27000" lvl="0" marL="127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Ensure alignment and commitment to process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27000" lvl="0" marL="127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Ensure profitable product launches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Accountable: 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Sr. Leadership (final go/no-go decision)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Responsible: 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Director of Product</a:t>
                      </a:r>
                      <a:endParaRPr i="0"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Attendees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: Sr. Leadership, Product Managers (as needed), Solution Specialist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Representatives as needed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:  (dependency on product presented during council meeting – to be decided by): Marketing, Solution Specialist, Sales, Finance, Operations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Cadence: 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Quarterly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</a:rPr>
                        <a:t>Procedures:</a:t>
                      </a:r>
                      <a:endParaRPr b="1" sz="8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Delivers decisions on 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Product Operations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Reviews the key performance indicators for all products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Reviews budget and resource requirements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Approves policy and process updates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Approves any budget variances and/or needs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Risks and Issues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Deliverables/ Milestones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Deliverables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</a:tr>
              <a:tr h="228350">
                <a:tc rowSpan="7">
                  <a:txBody>
                    <a:bodyPr/>
                    <a:lstStyle/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Sr. Leadership is not consistent with meeting attendance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Standardized policies and procedures are not agreed upon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Processes not followed or enforced by Sr. Leadership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Lack of adoption from employees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dk1"/>
                          </a:solidFill>
                        </a:rPr>
                        <a:t>Milestone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dk1"/>
                          </a:solidFill>
                        </a:rPr>
                        <a:t>Date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Distributed 2 weeks prior to meeting: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Agenda and prior meeting minutes / decisions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Any documentation for 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phases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Product performance reports and KPIs (Portfolio View)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Distributed within 3 days after the meeting: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Meeting minutes / decisions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Any additional documentation identified during meeting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889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22550">
                <a:tc vMerge="1"/>
                <a:tc>
                  <a:txBody>
                    <a:bodyPr/>
                    <a:lstStyle/>
                    <a:p>
                      <a:pPr indent="-1524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Hire Director of Product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-1524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Decide on any resource changes and create clear communication plan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Q3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-1524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Initial governance council to approve council roles and responsibilities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Q3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-1524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Approve initial required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 PMO re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porting requirements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Q3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-1524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Approve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rocess and requirements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</a:t>
                      </a:r>
                      <a:r>
                        <a:rPr lang="en" sz="800">
                          <a:solidFill>
                            <a:schemeClr val="dk1"/>
                          </a:solidFill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354800">
                <a:tc vMerge="1"/>
                <a:tc>
                  <a:txBody>
                    <a:bodyPr/>
                    <a:lstStyle/>
                    <a:p>
                      <a:pPr indent="-1524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Approve standardized Product Development and Product Management process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Q4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82"/>
          <p:cNvSpPr txBox="1"/>
          <p:nvPr>
            <p:ph type="title"/>
          </p:nvPr>
        </p:nvSpPr>
        <p:spPr>
          <a:xfrm>
            <a:off x="306002" y="224025"/>
            <a:ext cx="68265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</a:pPr>
            <a:r>
              <a:rPr b="0" lang="en" sz="2600"/>
              <a:t>Template: </a:t>
            </a:r>
            <a:r>
              <a:rPr lang="en" sz="2600"/>
              <a:t>Governance Council Charter</a:t>
            </a:r>
            <a:endParaRPr sz="2600"/>
          </a:p>
        </p:txBody>
      </p:sp>
      <p:graphicFrame>
        <p:nvGraphicFramePr>
          <p:cNvPr id="1329" name="Google Shape;1329;p82"/>
          <p:cNvGraphicFramePr/>
          <p:nvPr/>
        </p:nvGraphicFramePr>
        <p:xfrm>
          <a:off x="354803" y="746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{0A2ABF4F-640F-4651-BC80-7E93BC064600}</a:tableStyleId>
              </a:tblPr>
              <a:tblGrid>
                <a:gridCol w="2811475"/>
                <a:gridCol w="2221050"/>
                <a:gridCol w="477625"/>
                <a:gridCol w="2911675"/>
              </a:tblGrid>
              <a:tr h="28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RACI and Attendees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Procedures / Processes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</a:tr>
              <a:tr h="1334425">
                <a:tc>
                  <a:txBody>
                    <a:bodyPr/>
                    <a:lstStyle/>
                    <a:p>
                      <a:pPr indent="-127000" lvl="0" marL="127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Accountable: </a:t>
                      </a:r>
                      <a:endParaRPr sz="1100"/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Responsible: </a:t>
                      </a:r>
                      <a:endParaRPr i="0"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Attendees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: </a:t>
                      </a:r>
                      <a:endParaRPr sz="1100"/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Representatives as needed</a:t>
                      </a:r>
                      <a:r>
                        <a:rPr i="0" lang="en" sz="800" u="none" cap="none" strike="noStrike">
                          <a:solidFill>
                            <a:schemeClr val="dk1"/>
                          </a:solidFill>
                        </a:rPr>
                        <a:t>:  </a:t>
                      </a:r>
                      <a:endParaRPr sz="1100"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Cadence: 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508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</a:rPr>
                        <a:t>Procedures:</a:t>
                      </a:r>
                      <a:endParaRPr sz="1100"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73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Risks and Issues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Deliverables/ Milestones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Deliverables</a:t>
                      </a:r>
                      <a:endParaRPr sz="12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B"/>
                    </a:solidFill>
                  </a:tcPr>
                </a:tc>
              </a:tr>
              <a:tr h="228350">
                <a:tc rowSpan="7">
                  <a:txBody>
                    <a:bodyPr/>
                    <a:lstStyle/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Char char="•"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dk1"/>
                          </a:solidFill>
                        </a:rPr>
                        <a:t>Milestone</a:t>
                      </a:r>
                      <a:endParaRPr sz="11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dk1"/>
                          </a:solidFill>
                        </a:rPr>
                        <a:t>Date</a:t>
                      </a:r>
                      <a:endParaRPr sz="1100"/>
                    </a:p>
                  </a:txBody>
                  <a:tcPr marT="1475" marB="0" marR="1475" marL="14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7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Distributed prior to meeting: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1397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•"/>
                      </a:pPr>
                      <a:r>
                        <a:rPr b="1" i="0" lang="en" sz="800" u="none" cap="none" strike="noStrike">
                          <a:solidFill>
                            <a:schemeClr val="dk1"/>
                          </a:solidFill>
                        </a:rPr>
                        <a:t>Distributed after the meeting: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-8890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71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2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254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34300" marL="3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